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4" r:id="rId3"/>
    <p:sldId id="297" r:id="rId4"/>
    <p:sldId id="301" r:id="rId5"/>
    <p:sldId id="269" r:id="rId6"/>
    <p:sldId id="263" r:id="rId7"/>
    <p:sldId id="302" r:id="rId8"/>
    <p:sldId id="292" r:id="rId9"/>
    <p:sldId id="293" r:id="rId10"/>
    <p:sldId id="266" r:id="rId11"/>
    <p:sldId id="267" r:id="rId12"/>
    <p:sldId id="268" r:id="rId13"/>
    <p:sldId id="265" r:id="rId14"/>
    <p:sldId id="294" r:id="rId15"/>
    <p:sldId id="296" r:id="rId16"/>
    <p:sldId id="270" r:id="rId17"/>
    <p:sldId id="298" r:id="rId18"/>
    <p:sldId id="299" r:id="rId19"/>
    <p:sldId id="300" r:id="rId20"/>
    <p:sldId id="29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eg Smith" initials="GS" lastIdx="1" clrIdx="0">
    <p:extLst>
      <p:ext uri="{19B8F6BF-5375-455C-9EA6-DF929625EA0E}">
        <p15:presenceInfo xmlns:p15="http://schemas.microsoft.com/office/powerpoint/2012/main" userId="Greg Smit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AFABAB"/>
    <a:srgbClr val="2994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648F92-F68D-47C6-8145-7E045B55A014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11D1B-B546-4BF8-ABC3-3CF61563F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14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11D1B-B546-4BF8-ABC3-3CF61563FC5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870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Sample_Geometry.png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11D1B-B546-4BF8-ABC3-3CF61563FC5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17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Figures from 2019-04-19 </a:t>
            </a:r>
            <a:r>
              <a:rPr lang="en-US" dirty="0" err="1"/>
              <a:t>powerpoint</a:t>
            </a:r>
            <a:r>
              <a:rPr lang="en-US" dirty="0"/>
              <a:t> presentation … “before pumping” was 4/09/2019 map1. “after pumping” was 4/10/2019 map1.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11D1B-B546-4BF8-ABC3-3CF61563FC5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951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11D1B-B546-4BF8-ABC3-3CF61563FC5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35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Figures from 2019-04-19 </a:t>
            </a:r>
            <a:r>
              <a:rPr lang="en-US" dirty="0" err="1"/>
              <a:t>powerpoint</a:t>
            </a:r>
            <a:r>
              <a:rPr lang="en-US" dirty="0"/>
              <a:t> presentation … “before pumping” was 4/09/2019 map1. “after pumping” was 4/10/2019 map1.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11D1B-B546-4BF8-ABC3-3CF61563FC5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95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 </a:t>
            </a:r>
            <a:r>
              <a:rPr lang="en-US" dirty="0" err="1"/>
              <a:t>mW</a:t>
            </a:r>
            <a:r>
              <a:rPr lang="en-US" dirty="0"/>
              <a:t> = 20 mJ  = 3.6 * 10^12 W/cm2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35 mJ  = 6.3 * 10^12 W/cm2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23C65-02EF-487A-BA43-C953AE54FF9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280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42D10-A7CE-477F-B9AD-22452D8008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33193D-FF34-45EC-AAEB-01DF8F68D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04088-3C18-4781-894A-8D2BD9AD6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CB5BF-1D3D-49F6-BAB1-D049B8F29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00568-49FD-4D60-8ABA-2C01DF5F1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217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5D837-8674-41A5-9791-9B276A309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853AE8-D629-44E5-A31F-E55FC9922A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7E866-579E-42BC-8902-8AE9D52E7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49092-EE75-4AE0-B01F-AE2D8FB4E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097ED-5818-461E-BBA9-B6EE0BAE1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72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7975DB-E562-4D38-AD4C-7C61B1151C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EE5646-A998-4B08-9E1D-65F099FCE0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4C39A-EE1D-4CE8-A9A3-25213C2AA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D8AF2F-2840-493E-A2C1-4447DF54F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0980B-B1FA-44E8-90D4-709AAEB85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1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0B41A-FD87-487F-B24D-10BCA92F3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453EF-9461-45BE-A2C8-5A2F32CD1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69A93-332F-4D96-A204-04416A07E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4E435-1B36-4D4E-A16E-744D381D8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71483-8895-4834-966F-2B0CE7A61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977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24559-44DA-4D99-B529-66104AEE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AC0A1-7A50-4FC4-B63F-634A4631F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36335-1109-424F-BFCF-071D08964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F78C0-52E0-4D70-9147-C3F17CC2F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47243-8286-4DEC-A1E0-65B05AE56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0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98C8A-A4DA-4625-9A7A-F19993001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DDFFD-1AD1-4023-BC3E-CED0BE98E4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E18410-601F-404D-8F14-9D8BE2608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0E191D-A982-406D-80E7-379EB7940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3EA790-19F1-4694-9BE1-AA475A9CC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18530-12C9-4654-B785-00EA0FB1A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67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3DFBD-9B56-4C22-A86E-F7C4A93A8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E1C4F-AACB-405B-9624-DCB6541B5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455A0-C1E9-4687-BC31-093993B00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9E69D7-1BC3-4CB2-B442-3CA2EECEA3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926748-8112-470E-8F71-0CA0FDBB41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024FFF-87A8-4E68-B38C-ABDEE8894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9A2388-ABF2-42BF-B8F4-F288AB6F6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3E417C-C1D4-40F6-9F76-F747924F7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559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0797C-22C5-44CB-9223-6AEE0E687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82D9ED-9EC1-4581-9AA6-4751080EB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D8750B-1831-427E-B8AA-1455DAD6E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6FD1C3-1186-4388-BEA9-CF3AA75D8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21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98DC53-5205-46E0-961A-19C17F1DB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B7DA58-3285-4047-8A95-74B04DAC0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8D84B-E285-43F6-9A06-6F5F553E3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12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31AF1-7D23-4DB0-BD08-F4C95F3DD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3F202-3318-4086-85F0-0E201E7CA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946196-1B0D-4440-B833-62B9A76F8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643865-6710-4186-B28F-800BCFF7B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866E0-A3CA-45DA-9F5C-E2EDD6887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5EE4F-0F0A-4B7E-B03F-2201CD4C6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534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B6040-88C5-4EEE-8EFE-141544B51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7C3DEE-FDC3-44D3-AB1D-BBBC780ED5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A89AA2-4BDB-42C1-AFEA-32B707DC6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10CED-9614-4D59-B9E5-55C8C0D50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6561D0-FE8A-4330-B040-2F49043F2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B1F583-AB34-4A3C-A0B7-D98175F79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78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8E5392-19B1-45E3-B9A9-B201E95B5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7F7F25-39D0-4984-B45C-3A638D9CF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41ECAA-9BA4-403B-8038-7AAC72943C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46A53-B6C3-46AB-B10B-82CDCA03E654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38D0C-79E0-4895-8E8F-7C00B97BA4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3FF71-BA45-47FF-B968-DA628D23A9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643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13.pn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tiff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0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0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7329F-24D3-4669-A444-84E84869B5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3 figures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33284F-6907-4494-A563-B3C5E89A51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043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4C29154B-EA03-487C-942F-6E5C2CB854C1}"/>
              </a:ext>
            </a:extLst>
          </p:cNvPr>
          <p:cNvGrpSpPr/>
          <p:nvPr/>
        </p:nvGrpSpPr>
        <p:grpSpPr>
          <a:xfrm>
            <a:off x="2087144" y="1259177"/>
            <a:ext cx="6896872" cy="3200400"/>
            <a:chOff x="1098853" y="289359"/>
            <a:chExt cx="6896872" cy="320040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F4CF550-EECB-4A5C-8705-DAAEC0032ED3}"/>
                </a:ext>
              </a:extLst>
            </p:cNvPr>
            <p:cNvGrpSpPr/>
            <p:nvPr/>
          </p:nvGrpSpPr>
          <p:grpSpPr>
            <a:xfrm>
              <a:off x="1098853" y="340668"/>
              <a:ext cx="2568486" cy="2887973"/>
              <a:chOff x="1098853" y="340668"/>
              <a:chExt cx="2568486" cy="288797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31870DE-A198-4E72-975B-63BE4DCA3923}"/>
                  </a:ext>
                </a:extLst>
              </p:cNvPr>
              <p:cNvSpPr/>
              <p:nvPr/>
            </p:nvSpPr>
            <p:spPr>
              <a:xfrm>
                <a:off x="1136479" y="1226080"/>
                <a:ext cx="2518788" cy="127755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58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2DC362D-C5F6-4908-963C-ACF170415855}"/>
                  </a:ext>
                </a:extLst>
              </p:cNvPr>
              <p:cNvGrpSpPr/>
              <p:nvPr/>
            </p:nvGrpSpPr>
            <p:grpSpPr>
              <a:xfrm rot="5400000">
                <a:off x="1470040" y="372125"/>
                <a:ext cx="393253" cy="396691"/>
                <a:chOff x="9186352" y="6553865"/>
                <a:chExt cx="393253" cy="396691"/>
              </a:xfrm>
            </p:grpSpPr>
            <p:sp>
              <p:nvSpPr>
                <p:cNvPr id="7" name="Isosceles Triangle 6">
                  <a:extLst>
                    <a:ext uri="{FF2B5EF4-FFF2-40B4-BE49-F238E27FC236}">
                      <a16:creationId xmlns:a16="http://schemas.microsoft.com/office/drawing/2014/main" id="{53E84AAA-EFC5-42FB-8E02-A61ED4ABD5ED}"/>
                    </a:ext>
                  </a:extLst>
                </p:cNvPr>
                <p:cNvSpPr/>
                <p:nvPr/>
              </p:nvSpPr>
              <p:spPr>
                <a:xfrm rot="16200000">
                  <a:off x="9319071" y="6644634"/>
                  <a:ext cx="324406" cy="196662"/>
                </a:xfrm>
                <a:prstGeom prst="triangle">
                  <a:avLst/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000" b="0" i="0" u="none" strike="noStrike" cap="none" spc="0" normalizeH="0" baseline="0" dirty="0">
                    <a:ln>
                      <a:noFill/>
                    </a:ln>
                    <a:solidFill>
                      <a:srgbClr val="DEDEDE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1D9A2C-0D41-4643-83CE-5FFF1C629234}"/>
                    </a:ext>
                  </a:extLst>
                </p:cNvPr>
                <p:cNvSpPr/>
                <p:nvPr/>
              </p:nvSpPr>
              <p:spPr>
                <a:xfrm>
                  <a:off x="9186352" y="6553865"/>
                  <a:ext cx="279020" cy="396691"/>
                </a:xfrm>
                <a:prstGeom prst="rect">
                  <a:avLst/>
                </a:prstGeom>
                <a:solidFill>
                  <a:schemeClr val="tx1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000" b="0" i="0" u="none" strike="noStrike" cap="none" spc="0" normalizeH="0" baseline="0" dirty="0">
                    <a:ln>
                      <a:noFill/>
                    </a:ln>
                    <a:solidFill>
                      <a:srgbClr val="DEDEDE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BE955FE-F357-4381-8780-6E43AB2C89F9}"/>
                  </a:ext>
                </a:extLst>
              </p:cNvPr>
              <p:cNvSpPr/>
              <p:nvPr/>
            </p:nvSpPr>
            <p:spPr>
              <a:xfrm rot="1737707">
                <a:off x="2503446" y="1606029"/>
                <a:ext cx="242047" cy="896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F16625D-C1AD-4333-8F7E-86A9D175CC4B}"/>
                  </a:ext>
                </a:extLst>
              </p:cNvPr>
              <p:cNvSpPr/>
              <p:nvPr/>
            </p:nvSpPr>
            <p:spPr>
              <a:xfrm>
                <a:off x="2395873" y="2708686"/>
                <a:ext cx="372035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C4F022C-41B6-4758-8D0C-CEB82547B930}"/>
                  </a:ext>
                </a:extLst>
              </p:cNvPr>
              <p:cNvCxnSpPr/>
              <p:nvPr/>
            </p:nvCxnSpPr>
            <p:spPr>
              <a:xfrm flipV="1">
                <a:off x="2584128" y="1687509"/>
                <a:ext cx="0" cy="1222888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Sun 11">
                <a:extLst>
                  <a:ext uri="{FF2B5EF4-FFF2-40B4-BE49-F238E27FC236}">
                    <a16:creationId xmlns:a16="http://schemas.microsoft.com/office/drawing/2014/main" id="{0EA43D78-89EB-416D-8387-530C5E7A7568}"/>
                  </a:ext>
                </a:extLst>
              </p:cNvPr>
              <p:cNvSpPr/>
              <p:nvPr/>
            </p:nvSpPr>
            <p:spPr>
              <a:xfrm>
                <a:off x="2404842" y="2879017"/>
                <a:ext cx="349624" cy="349624"/>
              </a:xfrm>
              <a:prstGeom prst="sun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4C97A1B7-9F8A-47AC-A470-BEDF216D5A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75912" y="1687509"/>
                <a:ext cx="903744" cy="299521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B9C03FD-98AE-44F6-946E-AD644C75204C}"/>
                  </a:ext>
                </a:extLst>
              </p:cNvPr>
              <p:cNvCxnSpPr>
                <a:cxnSpLocks/>
                <a:endCxn id="7" idx="3"/>
              </p:cNvCxnSpPr>
              <p:nvPr/>
            </p:nvCxnSpPr>
            <p:spPr>
              <a:xfrm flipH="1" flipV="1">
                <a:off x="1675912" y="767097"/>
                <a:ext cx="11758" cy="1189348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59BDAC5-FEF3-4F90-91FC-32840999A132}"/>
                  </a:ext>
                </a:extLst>
              </p:cNvPr>
              <p:cNvSpPr/>
              <p:nvPr/>
            </p:nvSpPr>
            <p:spPr>
              <a:xfrm rot="2313635">
                <a:off x="1530780" y="1981757"/>
                <a:ext cx="300318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815AA754-EC40-4E8A-AF81-9EF2A6B2E9DF}"/>
                  </a:ext>
                </a:extLst>
              </p:cNvPr>
              <p:cNvCxnSpPr/>
              <p:nvPr/>
            </p:nvCxnSpPr>
            <p:spPr>
              <a:xfrm>
                <a:off x="2073149" y="1722574"/>
                <a:ext cx="177343" cy="21515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05F314-B133-457F-B773-EB8D4C1E83BB}"/>
                  </a:ext>
                </a:extLst>
              </p:cNvPr>
              <p:cNvSpPr txBox="1"/>
              <p:nvPr/>
            </p:nvSpPr>
            <p:spPr>
              <a:xfrm>
                <a:off x="1098853" y="1598629"/>
                <a:ext cx="5978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HM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24AE146-1910-4D47-92D6-765288A63261}"/>
                  </a:ext>
                </a:extLst>
              </p:cNvPr>
              <p:cNvSpPr txBox="1"/>
              <p:nvPr/>
            </p:nvSpPr>
            <p:spPr>
              <a:xfrm>
                <a:off x="2817885" y="2541065"/>
                <a:ext cx="5978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5A6C7E0-54E6-4488-92FF-552C9FD41E21}"/>
                  </a:ext>
                </a:extLst>
              </p:cNvPr>
              <p:cNvSpPr txBox="1"/>
              <p:nvPr/>
            </p:nvSpPr>
            <p:spPr>
              <a:xfrm>
                <a:off x="2774500" y="1396199"/>
                <a:ext cx="4885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FM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8E3E42-C692-4777-AFF0-814ABF785382}"/>
                  </a:ext>
                </a:extLst>
              </p:cNvPr>
              <p:cNvSpPr txBox="1"/>
              <p:nvPr/>
            </p:nvSpPr>
            <p:spPr>
              <a:xfrm>
                <a:off x="1974799" y="1911065"/>
                <a:ext cx="4811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SH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73A161-874B-43E5-A5BA-B469D418D9AD}"/>
                  </a:ext>
                </a:extLst>
              </p:cNvPr>
              <p:cNvSpPr txBox="1"/>
              <p:nvPr/>
            </p:nvSpPr>
            <p:spPr>
              <a:xfrm>
                <a:off x="1978971" y="340668"/>
                <a:ext cx="16883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7F742E2-AEBD-41C8-B241-55CFD8ACE150}"/>
                </a:ext>
              </a:extLst>
            </p:cNvPr>
            <p:cNvGrpSpPr/>
            <p:nvPr/>
          </p:nvGrpSpPr>
          <p:grpSpPr>
            <a:xfrm>
              <a:off x="4368605" y="289359"/>
              <a:ext cx="3627120" cy="3200400"/>
              <a:chOff x="1257744" y="3329800"/>
              <a:chExt cx="3627120" cy="32004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B9BA914-CEAB-49B8-9ABC-0EC3863567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42" t="8692" r="15872" b="11895"/>
              <a:stretch/>
            </p:blipFill>
            <p:spPr>
              <a:xfrm>
                <a:off x="1257744" y="3329800"/>
                <a:ext cx="3627120" cy="32004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A04B9F46-B8CB-440C-AD24-BC0146FC04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79656" y="4366805"/>
                <a:ext cx="1321913" cy="3043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1A3FAF-37EC-4F09-A11C-FBDF3D05066F}"/>
                  </a:ext>
                </a:extLst>
              </p:cNvPr>
              <p:cNvSpPr txBox="1"/>
              <p:nvPr/>
            </p:nvSpPr>
            <p:spPr>
              <a:xfrm>
                <a:off x="2893021" y="3787234"/>
                <a:ext cx="74892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1 inch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62798AD-8939-4AA5-B3ED-ABD42475A0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656" y="4369848"/>
                <a:ext cx="1" cy="1314445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BABF403-46A6-4AF7-9093-AA340DBAFE11}"/>
                  </a:ext>
                </a:extLst>
              </p:cNvPr>
              <p:cNvSpPr txBox="1"/>
              <p:nvPr/>
            </p:nvSpPr>
            <p:spPr>
              <a:xfrm rot="16200000">
                <a:off x="1883354" y="4874392"/>
                <a:ext cx="74892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1 inch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92A8DD7-0A18-4805-915E-28E31680277C}"/>
              </a:ext>
            </a:extLst>
          </p:cNvPr>
          <p:cNvSpPr txBox="1"/>
          <p:nvPr/>
        </p:nvSpPr>
        <p:spPr>
          <a:xfrm>
            <a:off x="65314" y="149290"/>
            <a:ext cx="351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Imaging the samples under vacuum</a:t>
            </a:r>
          </a:p>
        </p:txBody>
      </p:sp>
    </p:spTree>
    <p:extLst>
      <p:ext uri="{BB962C8B-B14F-4D97-AF65-F5344CB8AC3E}">
        <p14:creationId xmlns:p14="http://schemas.microsoft.com/office/powerpoint/2010/main" val="1286446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811859FD-1A31-47B0-8D47-CFE9B6BD6602}"/>
              </a:ext>
            </a:extLst>
          </p:cNvPr>
          <p:cNvGrpSpPr/>
          <p:nvPr/>
        </p:nvGrpSpPr>
        <p:grpSpPr>
          <a:xfrm>
            <a:off x="1467107" y="1210245"/>
            <a:ext cx="7001362" cy="2377440"/>
            <a:chOff x="1467107" y="1210245"/>
            <a:chExt cx="7001362" cy="237744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0ADB792-80CB-4B9C-9D29-BD085A0EE426}"/>
                </a:ext>
              </a:extLst>
            </p:cNvPr>
            <p:cNvGrpSpPr/>
            <p:nvPr/>
          </p:nvGrpSpPr>
          <p:grpSpPr>
            <a:xfrm>
              <a:off x="1467107" y="1210245"/>
              <a:ext cx="2242542" cy="2377440"/>
              <a:chOff x="5855448" y="1102312"/>
              <a:chExt cx="2242542" cy="2377440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EEE9F71C-D0FD-4159-B3E5-F6E329D5C3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467" t="49701" r="32741" b="36400"/>
              <a:stretch/>
            </p:blipFill>
            <p:spPr>
              <a:xfrm>
                <a:off x="5855448" y="1102312"/>
                <a:ext cx="2242542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3401340-7EDF-4562-AC11-18617F7881D8}"/>
                  </a:ext>
                </a:extLst>
              </p:cNvPr>
              <p:cNvSpPr txBox="1"/>
              <p:nvPr/>
            </p:nvSpPr>
            <p:spPr>
              <a:xfrm>
                <a:off x="5908056" y="1193070"/>
                <a:ext cx="11801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Si, 260 nm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C858310-1458-416A-A7FB-EFA52CCF67C5}"/>
                </a:ext>
              </a:extLst>
            </p:cNvPr>
            <p:cNvGrpSpPr/>
            <p:nvPr/>
          </p:nvGrpSpPr>
          <p:grpSpPr>
            <a:xfrm>
              <a:off x="3709649" y="1210245"/>
              <a:ext cx="2327445" cy="2377440"/>
              <a:chOff x="7983698" y="1046602"/>
              <a:chExt cx="2327445" cy="2377440"/>
            </a:xfrm>
            <a:effectLst/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9256E25A-9417-4782-AD51-8A0D6330C2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839" t="33660" r="34873" b="54379"/>
              <a:stretch/>
            </p:blipFill>
            <p:spPr>
              <a:xfrm>
                <a:off x="8037633" y="1046602"/>
                <a:ext cx="2273510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14E9D04-2237-4C7C-82AB-3FDE75F3C277}"/>
                  </a:ext>
                </a:extLst>
              </p:cNvPr>
              <p:cNvSpPr txBox="1"/>
              <p:nvPr/>
            </p:nvSpPr>
            <p:spPr>
              <a:xfrm>
                <a:off x="7983698" y="1076943"/>
                <a:ext cx="22425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Si, one hole  &lt;200</a:t>
                </a:r>
                <a:r>
                  <a:rPr lang="el-GR" dirty="0">
                    <a:solidFill>
                      <a:schemeClr val="bg1"/>
                    </a:solidFill>
                  </a:rPr>
                  <a:t>μ</a:t>
                </a:r>
                <a:r>
                  <a:rPr lang="en-US" dirty="0">
                    <a:solidFill>
                      <a:schemeClr val="bg1"/>
                    </a:solidFill>
                  </a:rPr>
                  <a:t>m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A919D02-36B8-44B6-B020-7C1517A67350}"/>
                </a:ext>
              </a:extLst>
            </p:cNvPr>
            <p:cNvGrpSpPr/>
            <p:nvPr/>
          </p:nvGrpSpPr>
          <p:grpSpPr>
            <a:xfrm>
              <a:off x="6091029" y="1210245"/>
              <a:ext cx="2377440" cy="2377440"/>
              <a:chOff x="7583055" y="3819674"/>
              <a:chExt cx="2377440" cy="2377440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6237D96D-F97C-41C0-8A94-A449FAD4E0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174" t="51242" r="35598" b="37386"/>
              <a:stretch/>
            </p:blipFill>
            <p:spPr>
              <a:xfrm>
                <a:off x="7583055" y="3819674"/>
                <a:ext cx="2377440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A714F2F-EE7D-4DDA-8712-78B8CF8FCB86}"/>
                  </a:ext>
                </a:extLst>
              </p:cNvPr>
              <p:cNvSpPr/>
              <p:nvPr/>
            </p:nvSpPr>
            <p:spPr>
              <a:xfrm>
                <a:off x="7617041" y="3877648"/>
                <a:ext cx="21082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“popped” 30 nm </a:t>
                </a:r>
                <a:r>
                  <a:rPr lang="en-US" dirty="0" err="1">
                    <a:solidFill>
                      <a:schemeClr val="bg1"/>
                    </a:solidFill>
                  </a:rPr>
                  <a:t>SiN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1612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6B2E20B-6286-4FBD-B54D-467126DEF170}"/>
              </a:ext>
            </a:extLst>
          </p:cNvPr>
          <p:cNvGrpSpPr/>
          <p:nvPr/>
        </p:nvGrpSpPr>
        <p:grpSpPr>
          <a:xfrm>
            <a:off x="314037" y="1560917"/>
            <a:ext cx="11588348" cy="3956577"/>
            <a:chOff x="314037" y="1560917"/>
            <a:chExt cx="11588348" cy="395657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735F00A-470D-437F-B0B4-C322F96D885E}"/>
                </a:ext>
              </a:extLst>
            </p:cNvPr>
            <p:cNvGrpSpPr/>
            <p:nvPr/>
          </p:nvGrpSpPr>
          <p:grpSpPr>
            <a:xfrm>
              <a:off x="314037" y="1560917"/>
              <a:ext cx="11306284" cy="3956577"/>
              <a:chOff x="0" y="2918662"/>
              <a:chExt cx="11306284" cy="3956577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24C3DCE0-6800-4C40-8DB5-AC4B452F3A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95" t="11312" r="24534" b="7340"/>
              <a:stretch/>
            </p:blipFill>
            <p:spPr>
              <a:xfrm>
                <a:off x="3687801" y="2918662"/>
                <a:ext cx="3655796" cy="3504461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EB04A07-36A5-4F02-9E63-DAA7B066D6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691" t="10183" r="24209" b="7237"/>
              <a:stretch/>
            </p:blipFill>
            <p:spPr>
              <a:xfrm>
                <a:off x="0" y="2918662"/>
                <a:ext cx="3492894" cy="3402423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BC34203-87DA-4A9B-AC9F-B402A3E447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736" t="21613" r="32487" b="33228"/>
              <a:stretch/>
            </p:blipFill>
            <p:spPr>
              <a:xfrm rot="20224976">
                <a:off x="8349807" y="3147487"/>
                <a:ext cx="2956477" cy="2704717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A66D30-F352-440D-A206-358707909017}"/>
                  </a:ext>
                </a:extLst>
              </p:cNvPr>
              <p:cNvSpPr txBox="1"/>
              <p:nvPr/>
            </p:nvSpPr>
            <p:spPr>
              <a:xfrm>
                <a:off x="971774" y="6505907"/>
                <a:ext cx="18091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IR-pumped areas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B52371-3947-4F07-A8BB-CB7B51D34263}"/>
                  </a:ext>
                </a:extLst>
              </p:cNvPr>
              <p:cNvSpPr txBox="1"/>
              <p:nvPr/>
            </p:nvSpPr>
            <p:spPr>
              <a:xfrm>
                <a:off x="8871016" y="6446274"/>
                <a:ext cx="1885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microscope image</a:t>
                </a: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3F7E16F-4C9C-4F10-8935-6618B4B6A26B}"/>
                  </a:ext>
                </a:extLst>
              </p:cNvPr>
              <p:cNvGrpSpPr/>
              <p:nvPr/>
            </p:nvGrpSpPr>
            <p:grpSpPr>
              <a:xfrm>
                <a:off x="4974231" y="3920987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7941DAC-E61E-4415-93E2-AB2788E490C3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C1A20091-647F-4081-BDB6-43F337C3388B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3F91F29-8DF5-471D-995B-628DBE5AE582}"/>
                  </a:ext>
                </a:extLst>
              </p:cNvPr>
              <p:cNvGrpSpPr/>
              <p:nvPr/>
            </p:nvGrpSpPr>
            <p:grpSpPr>
              <a:xfrm>
                <a:off x="1088486" y="3846187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5AFAE97-AF35-40C6-B930-85D0CDAF8D09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7A5E08E0-4536-4F15-A09F-EF6E0BAE4B0C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8D9C9B2-97CD-4405-B5F0-2056051A7F69}"/>
                  </a:ext>
                </a:extLst>
              </p:cNvPr>
              <p:cNvGrpSpPr/>
              <p:nvPr/>
            </p:nvGrpSpPr>
            <p:grpSpPr>
              <a:xfrm>
                <a:off x="8743512" y="3708926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3213CE75-C8FB-495B-AD15-6E6CE3F61F0B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1587875B-4542-4D6D-90C5-3DA9E2454E53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8CD651-4300-4BD9-AA73-371164AC58C9}"/>
                </a:ext>
              </a:extLst>
            </p:cNvPr>
            <p:cNvSpPr txBox="1"/>
            <p:nvPr/>
          </p:nvSpPr>
          <p:spPr>
            <a:xfrm>
              <a:off x="2688494" y="4234251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200 nm Si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ED5AC4-E5C7-40B2-9C3E-B0F1FCF193A2}"/>
                </a:ext>
              </a:extLst>
            </p:cNvPr>
            <p:cNvSpPr txBox="1"/>
            <p:nvPr/>
          </p:nvSpPr>
          <p:spPr>
            <a:xfrm>
              <a:off x="6574239" y="4331760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200 nm Si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EC72CD8-3460-4525-B1CC-858640F56148}"/>
                </a:ext>
              </a:extLst>
            </p:cNvPr>
            <p:cNvSpPr txBox="1"/>
            <p:nvPr/>
          </p:nvSpPr>
          <p:spPr>
            <a:xfrm>
              <a:off x="10795992" y="3610814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200 nm Si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4009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DF9C6E-03B7-45D5-AD6E-6A358D68EC2A}"/>
              </a:ext>
            </a:extLst>
          </p:cNvPr>
          <p:cNvSpPr txBox="1"/>
          <p:nvPr/>
        </p:nvSpPr>
        <p:spPr>
          <a:xfrm>
            <a:off x="9517302" y="1671537"/>
            <a:ext cx="27602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Raw 2D image</a:t>
            </a:r>
          </a:p>
          <a:p>
            <a:r>
              <a:rPr lang="en-US" dirty="0"/>
              <a:t>Spectral lineout</a:t>
            </a:r>
          </a:p>
          <a:p>
            <a:endParaRPr lang="en-US" dirty="0"/>
          </a:p>
          <a:p>
            <a:r>
              <a:rPr lang="en-US" dirty="0"/>
              <a:t>Filtering</a:t>
            </a:r>
          </a:p>
          <a:p>
            <a:r>
              <a:rPr lang="en-US" dirty="0"/>
              <a:t>Delta-OD calculation</a:t>
            </a:r>
          </a:p>
          <a:p>
            <a:r>
              <a:rPr lang="en-US" dirty="0"/>
              <a:t>Delta-OD normalization</a:t>
            </a:r>
          </a:p>
          <a:p>
            <a:r>
              <a:rPr lang="en-US" dirty="0"/>
              <a:t>Average delta-OD</a:t>
            </a:r>
          </a:p>
          <a:p>
            <a:r>
              <a:rPr lang="en-US" dirty="0"/>
              <a:t>Energy calibration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791D5-3B23-49B7-9413-288E680E9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758" y="4601246"/>
            <a:ext cx="3419755" cy="1424898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79AB719-2097-4473-ADAF-67FAF820FF71}"/>
              </a:ext>
            </a:extLst>
          </p:cNvPr>
          <p:cNvCxnSpPr>
            <a:cxnSpLocks/>
          </p:cNvCxnSpPr>
          <p:nvPr/>
        </p:nvCxnSpPr>
        <p:spPr>
          <a:xfrm>
            <a:off x="1294578" y="2467087"/>
            <a:ext cx="0" cy="11642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D9B1036-43B3-40DF-B024-64095EA5FE0E}"/>
              </a:ext>
            </a:extLst>
          </p:cNvPr>
          <p:cNvSpPr txBox="1"/>
          <p:nvPr/>
        </p:nvSpPr>
        <p:spPr>
          <a:xfrm>
            <a:off x="1220744" y="105172"/>
            <a:ext cx="239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spectrometer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DFAAE1-801C-4C47-929D-3C4E53FC2AFF}"/>
              </a:ext>
            </a:extLst>
          </p:cNvPr>
          <p:cNvSpPr txBox="1"/>
          <p:nvPr/>
        </p:nvSpPr>
        <p:spPr>
          <a:xfrm>
            <a:off x="1294578" y="2528586"/>
            <a:ext cx="3262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Background subtraction, exposure time normalization, normalized spatial integration,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4347BD-5AB5-4703-B306-7FA9CF61DB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87" y="3789480"/>
            <a:ext cx="3029213" cy="22366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6853D6-D81F-4424-BFF0-DF1340EADC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87" y="812067"/>
            <a:ext cx="3174005" cy="1558425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AEFE619-4A17-4032-8687-A84E303911DB}"/>
              </a:ext>
            </a:extLst>
          </p:cNvPr>
          <p:cNvCxnSpPr>
            <a:cxnSpLocks/>
          </p:cNvCxnSpPr>
          <p:nvPr/>
        </p:nvCxnSpPr>
        <p:spPr>
          <a:xfrm flipV="1">
            <a:off x="3830236" y="1407930"/>
            <a:ext cx="1828800" cy="337803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55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31870DE-A198-4E72-975B-63BE4DCA3923}"/>
              </a:ext>
            </a:extLst>
          </p:cNvPr>
          <p:cNvSpPr/>
          <p:nvPr/>
        </p:nvSpPr>
        <p:spPr>
          <a:xfrm>
            <a:off x="2124770" y="2195898"/>
            <a:ext cx="2518788" cy="127755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DC362D-C5F6-4908-963C-ACF170415855}"/>
              </a:ext>
            </a:extLst>
          </p:cNvPr>
          <p:cNvGrpSpPr/>
          <p:nvPr/>
        </p:nvGrpSpPr>
        <p:grpSpPr>
          <a:xfrm rot="16200000">
            <a:off x="3374706" y="3870360"/>
            <a:ext cx="393253" cy="396691"/>
            <a:chOff x="9186352" y="6553865"/>
            <a:chExt cx="393253" cy="396691"/>
          </a:xfrm>
        </p:grpSpPr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53E84AAA-EFC5-42FB-8E02-A61ED4ABD5ED}"/>
                </a:ext>
              </a:extLst>
            </p:cNvPr>
            <p:cNvSpPr/>
            <p:nvPr/>
          </p:nvSpPr>
          <p:spPr>
            <a:xfrm rot="16200000">
              <a:off x="9319071" y="6644634"/>
              <a:ext cx="324406" cy="196662"/>
            </a:xfrm>
            <a:prstGeom prst="triangl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 dirty="0">
                <a:ln>
                  <a:noFill/>
                </a:ln>
                <a:solidFill>
                  <a:srgbClr val="DEDEDE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1D9A2C-0D41-4643-83CE-5FFF1C629234}"/>
                </a:ext>
              </a:extLst>
            </p:cNvPr>
            <p:cNvSpPr/>
            <p:nvPr/>
          </p:nvSpPr>
          <p:spPr>
            <a:xfrm>
              <a:off x="9186352" y="6553865"/>
              <a:ext cx="279020" cy="396691"/>
            </a:xfrm>
            <a:prstGeom prst="rect">
              <a:avLst/>
            </a:prstGeom>
            <a:solidFill>
              <a:schemeClr val="tx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 dirty="0">
                <a:ln>
                  <a:noFill/>
                </a:ln>
                <a:solidFill>
                  <a:srgbClr val="DEDEDE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BE955FE-F357-4381-8780-6E43AB2C89F9}"/>
              </a:ext>
            </a:extLst>
          </p:cNvPr>
          <p:cNvSpPr/>
          <p:nvPr/>
        </p:nvSpPr>
        <p:spPr>
          <a:xfrm rot="1737707">
            <a:off x="3491737" y="2575847"/>
            <a:ext cx="242047" cy="8964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16625D-C1AD-4333-8F7E-86A9D175CC4B}"/>
              </a:ext>
            </a:extLst>
          </p:cNvPr>
          <p:cNvSpPr/>
          <p:nvPr/>
        </p:nvSpPr>
        <p:spPr>
          <a:xfrm>
            <a:off x="3384164" y="3678504"/>
            <a:ext cx="372035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C4F022C-41B6-4758-8D0C-CEB82547B930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69230" y="1714891"/>
            <a:ext cx="0" cy="122288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9C03FD-98AE-44F6-946E-AD644C75204C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3550805" y="2665920"/>
            <a:ext cx="11758" cy="1189348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59BDAC5-FEF3-4F90-91FC-32840999A132}"/>
              </a:ext>
            </a:extLst>
          </p:cNvPr>
          <p:cNvSpPr/>
          <p:nvPr/>
        </p:nvSpPr>
        <p:spPr>
          <a:xfrm rot="2313635">
            <a:off x="2519071" y="2951575"/>
            <a:ext cx="300318" cy="4571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15AA754-EC40-4E8A-AF81-9EF2A6B2E9DF}"/>
              </a:ext>
            </a:extLst>
          </p:cNvPr>
          <p:cNvCxnSpPr/>
          <p:nvPr/>
        </p:nvCxnSpPr>
        <p:spPr>
          <a:xfrm>
            <a:off x="3061440" y="2692392"/>
            <a:ext cx="177343" cy="2151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D05F314-B133-457F-B773-EB8D4C1E83BB}"/>
              </a:ext>
            </a:extLst>
          </p:cNvPr>
          <p:cNvSpPr txBox="1"/>
          <p:nvPr/>
        </p:nvSpPr>
        <p:spPr>
          <a:xfrm>
            <a:off x="2087144" y="2568447"/>
            <a:ext cx="597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4AE146-1910-4D47-92D6-765288A63261}"/>
              </a:ext>
            </a:extLst>
          </p:cNvPr>
          <p:cNvSpPr txBox="1"/>
          <p:nvPr/>
        </p:nvSpPr>
        <p:spPr>
          <a:xfrm>
            <a:off x="3806176" y="3510883"/>
            <a:ext cx="597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A6C7E0-54E6-4488-92FF-552C9FD41E21}"/>
              </a:ext>
            </a:extLst>
          </p:cNvPr>
          <p:cNvSpPr txBox="1"/>
          <p:nvPr/>
        </p:nvSpPr>
        <p:spPr>
          <a:xfrm>
            <a:off x="3762791" y="2366017"/>
            <a:ext cx="488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8E3E42-C692-4777-AFF0-814ABF785382}"/>
              </a:ext>
            </a:extLst>
          </p:cNvPr>
          <p:cNvSpPr txBox="1"/>
          <p:nvPr/>
        </p:nvSpPr>
        <p:spPr>
          <a:xfrm>
            <a:off x="2963090" y="2880883"/>
            <a:ext cx="48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73A161-874B-43E5-A5BA-B469D418D9AD}"/>
              </a:ext>
            </a:extLst>
          </p:cNvPr>
          <p:cNvSpPr txBox="1"/>
          <p:nvPr/>
        </p:nvSpPr>
        <p:spPr>
          <a:xfrm>
            <a:off x="3784562" y="3896001"/>
            <a:ext cx="32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2A8DD7-0A18-4805-915E-28E31680277C}"/>
              </a:ext>
            </a:extLst>
          </p:cNvPr>
          <p:cNvSpPr txBox="1"/>
          <p:nvPr/>
        </p:nvSpPr>
        <p:spPr>
          <a:xfrm>
            <a:off x="65314" y="149290"/>
            <a:ext cx="4652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Finding temporal overlap in vacuum (or vented)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4A2AFA0-6350-45B5-B195-82F545EFC62C}"/>
              </a:ext>
            </a:extLst>
          </p:cNvPr>
          <p:cNvCxnSpPr>
            <a:cxnSpLocks/>
          </p:cNvCxnSpPr>
          <p:nvPr/>
        </p:nvCxnSpPr>
        <p:spPr>
          <a:xfrm flipV="1">
            <a:off x="1880706" y="2804258"/>
            <a:ext cx="1252327" cy="425922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97A1B7-9F8A-47AC-A470-BEDF216D5A56}"/>
              </a:ext>
            </a:extLst>
          </p:cNvPr>
          <p:cNvCxnSpPr>
            <a:cxnSpLocks/>
          </p:cNvCxnSpPr>
          <p:nvPr/>
        </p:nvCxnSpPr>
        <p:spPr>
          <a:xfrm flipV="1">
            <a:off x="3170659" y="2646437"/>
            <a:ext cx="401235" cy="14868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32A6292-CB2B-47F9-B2E7-EB751A4B097D}"/>
              </a:ext>
            </a:extLst>
          </p:cNvPr>
          <p:cNvSpPr txBox="1"/>
          <p:nvPr/>
        </p:nvSpPr>
        <p:spPr>
          <a:xfrm>
            <a:off x="2463591" y="1358868"/>
            <a:ext cx="597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17BF9D9-EDA4-4E5A-82B6-79390D6A3734}"/>
              </a:ext>
            </a:extLst>
          </p:cNvPr>
          <p:cNvSpPr txBox="1"/>
          <p:nvPr/>
        </p:nvSpPr>
        <p:spPr>
          <a:xfrm>
            <a:off x="1481015" y="3096659"/>
            <a:ext cx="597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12089A9-F2F9-40CF-9A98-E5E0B61AF28F}"/>
              </a:ext>
            </a:extLst>
          </p:cNvPr>
          <p:cNvCxnSpPr>
            <a:cxnSpLocks/>
          </p:cNvCxnSpPr>
          <p:nvPr/>
        </p:nvCxnSpPr>
        <p:spPr>
          <a:xfrm flipV="1">
            <a:off x="2584652" y="2808920"/>
            <a:ext cx="545325" cy="5227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9561EBE-D03F-4BFC-AEFD-4F7593EDD84E}"/>
              </a:ext>
            </a:extLst>
          </p:cNvPr>
          <p:cNvCxnSpPr>
            <a:cxnSpLocks/>
          </p:cNvCxnSpPr>
          <p:nvPr/>
        </p:nvCxnSpPr>
        <p:spPr>
          <a:xfrm flipV="1">
            <a:off x="2790593" y="2802986"/>
            <a:ext cx="342440" cy="21642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096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6B2E20B-6286-4FBD-B54D-467126DEF170}"/>
              </a:ext>
            </a:extLst>
          </p:cNvPr>
          <p:cNvGrpSpPr/>
          <p:nvPr/>
        </p:nvGrpSpPr>
        <p:grpSpPr>
          <a:xfrm>
            <a:off x="0" y="2901423"/>
            <a:ext cx="11588348" cy="3956577"/>
            <a:chOff x="314037" y="1560917"/>
            <a:chExt cx="11588348" cy="395657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735F00A-470D-437F-B0B4-C322F96D885E}"/>
                </a:ext>
              </a:extLst>
            </p:cNvPr>
            <p:cNvGrpSpPr/>
            <p:nvPr/>
          </p:nvGrpSpPr>
          <p:grpSpPr>
            <a:xfrm>
              <a:off x="314037" y="1560917"/>
              <a:ext cx="11306284" cy="3956577"/>
              <a:chOff x="0" y="2918662"/>
              <a:chExt cx="11306284" cy="3956577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24C3DCE0-6800-4C40-8DB5-AC4B452F3A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95" t="11312" r="24534" b="7340"/>
              <a:stretch/>
            </p:blipFill>
            <p:spPr>
              <a:xfrm>
                <a:off x="3687801" y="2918662"/>
                <a:ext cx="3655796" cy="3504461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EB04A07-36A5-4F02-9E63-DAA7B066D6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691" t="10183" r="24209" b="7237"/>
              <a:stretch/>
            </p:blipFill>
            <p:spPr>
              <a:xfrm>
                <a:off x="0" y="2918662"/>
                <a:ext cx="3492894" cy="3402423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BC34203-87DA-4A9B-AC9F-B402A3E447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736" t="21613" r="32487" b="33228"/>
              <a:stretch/>
            </p:blipFill>
            <p:spPr>
              <a:xfrm rot="20224976">
                <a:off x="8349807" y="3147487"/>
                <a:ext cx="2956477" cy="2704717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A66D30-F352-440D-A206-358707909017}"/>
                  </a:ext>
                </a:extLst>
              </p:cNvPr>
              <p:cNvSpPr txBox="1"/>
              <p:nvPr/>
            </p:nvSpPr>
            <p:spPr>
              <a:xfrm>
                <a:off x="971774" y="6505907"/>
                <a:ext cx="18091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IR-pumped areas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B52371-3947-4F07-A8BB-CB7B51D34263}"/>
                  </a:ext>
                </a:extLst>
              </p:cNvPr>
              <p:cNvSpPr txBox="1"/>
              <p:nvPr/>
            </p:nvSpPr>
            <p:spPr>
              <a:xfrm>
                <a:off x="8871016" y="6446274"/>
                <a:ext cx="1885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microscope image</a:t>
                </a: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3F7E16F-4C9C-4F10-8935-6618B4B6A26B}"/>
                  </a:ext>
                </a:extLst>
              </p:cNvPr>
              <p:cNvGrpSpPr/>
              <p:nvPr/>
            </p:nvGrpSpPr>
            <p:grpSpPr>
              <a:xfrm>
                <a:off x="4974231" y="3920987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7941DAC-E61E-4415-93E2-AB2788E490C3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C1A20091-647F-4081-BDB6-43F337C3388B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3F91F29-8DF5-471D-995B-628DBE5AE582}"/>
                  </a:ext>
                </a:extLst>
              </p:cNvPr>
              <p:cNvGrpSpPr/>
              <p:nvPr/>
            </p:nvGrpSpPr>
            <p:grpSpPr>
              <a:xfrm>
                <a:off x="1088486" y="3846187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5AFAE97-AF35-40C6-B930-85D0CDAF8D09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7A5E08E0-4536-4F15-A09F-EF6E0BAE4B0C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8D9C9B2-97CD-4405-B5F0-2056051A7F69}"/>
                  </a:ext>
                </a:extLst>
              </p:cNvPr>
              <p:cNvGrpSpPr/>
              <p:nvPr/>
            </p:nvGrpSpPr>
            <p:grpSpPr>
              <a:xfrm>
                <a:off x="8743512" y="3708926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3213CE75-C8FB-495B-AD15-6E6CE3F61F0B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1587875B-4542-4D6D-90C5-3DA9E2454E53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8CD651-4300-4BD9-AA73-371164AC58C9}"/>
                </a:ext>
              </a:extLst>
            </p:cNvPr>
            <p:cNvSpPr txBox="1"/>
            <p:nvPr/>
          </p:nvSpPr>
          <p:spPr>
            <a:xfrm>
              <a:off x="2688494" y="4234251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200 nm Si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ED5AC4-E5C7-40B2-9C3E-B0F1FCF193A2}"/>
                </a:ext>
              </a:extLst>
            </p:cNvPr>
            <p:cNvSpPr txBox="1"/>
            <p:nvPr/>
          </p:nvSpPr>
          <p:spPr>
            <a:xfrm>
              <a:off x="6574239" y="4331760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200 nm Si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EC72CD8-3460-4525-B1CC-858640F56148}"/>
                </a:ext>
              </a:extLst>
            </p:cNvPr>
            <p:cNvSpPr txBox="1"/>
            <p:nvPr/>
          </p:nvSpPr>
          <p:spPr>
            <a:xfrm>
              <a:off x="10795992" y="3610814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200 nm Si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387680B-FE47-4701-BBBD-296621276538}"/>
              </a:ext>
            </a:extLst>
          </p:cNvPr>
          <p:cNvGrpSpPr/>
          <p:nvPr/>
        </p:nvGrpSpPr>
        <p:grpSpPr>
          <a:xfrm>
            <a:off x="1843570" y="190459"/>
            <a:ext cx="7001362" cy="2377440"/>
            <a:chOff x="1467107" y="1210245"/>
            <a:chExt cx="7001362" cy="237744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0BC28BA-E685-4E13-93D9-093E4B5F3CA2}"/>
                </a:ext>
              </a:extLst>
            </p:cNvPr>
            <p:cNvGrpSpPr/>
            <p:nvPr/>
          </p:nvGrpSpPr>
          <p:grpSpPr>
            <a:xfrm>
              <a:off x="1467107" y="1210245"/>
              <a:ext cx="2242542" cy="2377440"/>
              <a:chOff x="5855448" y="1102312"/>
              <a:chExt cx="2242542" cy="2377440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F90A785F-70E1-4BB8-8ECF-D65AC229A0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467" t="49701" r="32741" b="36400"/>
              <a:stretch/>
            </p:blipFill>
            <p:spPr>
              <a:xfrm>
                <a:off x="5855448" y="1102312"/>
                <a:ext cx="2242542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6F9201E-4735-42D6-AD82-A4A0490193A3}"/>
                  </a:ext>
                </a:extLst>
              </p:cNvPr>
              <p:cNvSpPr txBox="1"/>
              <p:nvPr/>
            </p:nvSpPr>
            <p:spPr>
              <a:xfrm>
                <a:off x="5908056" y="1193070"/>
                <a:ext cx="11801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Si, 260 nm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8F8214A-97EE-42D4-8456-700399F5E61F}"/>
                </a:ext>
              </a:extLst>
            </p:cNvPr>
            <p:cNvGrpSpPr/>
            <p:nvPr/>
          </p:nvGrpSpPr>
          <p:grpSpPr>
            <a:xfrm>
              <a:off x="3709649" y="1210245"/>
              <a:ext cx="2327445" cy="2377440"/>
              <a:chOff x="7983698" y="1046602"/>
              <a:chExt cx="2327445" cy="2377440"/>
            </a:xfrm>
            <a:effectLst/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EAE6A884-DF0C-4425-9E34-3DBB656A4C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839" t="33660" r="34873" b="54379"/>
              <a:stretch/>
            </p:blipFill>
            <p:spPr>
              <a:xfrm>
                <a:off x="8037633" y="1046602"/>
                <a:ext cx="2273510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567965-2245-417A-9540-F2665E4EA85F}"/>
                  </a:ext>
                </a:extLst>
              </p:cNvPr>
              <p:cNvSpPr txBox="1"/>
              <p:nvPr/>
            </p:nvSpPr>
            <p:spPr>
              <a:xfrm>
                <a:off x="7983698" y="1076943"/>
                <a:ext cx="22425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Si, one hole  &lt;200</a:t>
                </a:r>
                <a:r>
                  <a:rPr lang="el-GR" dirty="0">
                    <a:solidFill>
                      <a:schemeClr val="bg1"/>
                    </a:solidFill>
                  </a:rPr>
                  <a:t>μ</a:t>
                </a:r>
                <a:r>
                  <a:rPr lang="en-US" dirty="0">
                    <a:solidFill>
                      <a:schemeClr val="bg1"/>
                    </a:solidFill>
                  </a:rPr>
                  <a:t>m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3B88FA3-7AAC-417A-A87D-D3C26319FBE1}"/>
                </a:ext>
              </a:extLst>
            </p:cNvPr>
            <p:cNvGrpSpPr/>
            <p:nvPr/>
          </p:nvGrpSpPr>
          <p:grpSpPr>
            <a:xfrm>
              <a:off x="6091029" y="1210245"/>
              <a:ext cx="2377440" cy="2377440"/>
              <a:chOff x="7583055" y="3819674"/>
              <a:chExt cx="2377440" cy="2377440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CF56611B-472E-41A4-B146-5602A6B4A9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174" t="51242" r="35598" b="37386"/>
              <a:stretch/>
            </p:blipFill>
            <p:spPr>
              <a:xfrm>
                <a:off x="7583055" y="3819674"/>
                <a:ext cx="2377440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50C4273-5540-4239-AF50-DC0831A19497}"/>
                  </a:ext>
                </a:extLst>
              </p:cNvPr>
              <p:cNvSpPr/>
              <p:nvPr/>
            </p:nvSpPr>
            <p:spPr>
              <a:xfrm>
                <a:off x="7617041" y="3877648"/>
                <a:ext cx="21082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“popped” 30 nm </a:t>
                </a:r>
                <a:r>
                  <a:rPr lang="en-US" dirty="0" err="1">
                    <a:solidFill>
                      <a:schemeClr val="bg1"/>
                    </a:solidFill>
                  </a:rPr>
                  <a:t>SiN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4260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0B2189-CA0C-4CBD-82EE-F23FF0F92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708" y="2379261"/>
            <a:ext cx="2286000" cy="16605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01268E-0D6A-4B4E-A267-C8FB7A08B2E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5248" y="2341186"/>
            <a:ext cx="2286000" cy="166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421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B338AC-5D2A-4B91-BC2B-3274EA44C883}"/>
              </a:ext>
            </a:extLst>
          </p:cNvPr>
          <p:cNvSpPr txBox="1"/>
          <p:nvPr/>
        </p:nvSpPr>
        <p:spPr>
          <a:xfrm>
            <a:off x="613386" y="374847"/>
            <a:ext cx="2168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Germanium bandgap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530EE1-5BEB-465B-BADC-CCCE13056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677" y="153510"/>
            <a:ext cx="7742801" cy="55522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208342-E1D7-4F2C-ABA0-10E92BB32135}"/>
              </a:ext>
            </a:extLst>
          </p:cNvPr>
          <p:cNvSpPr txBox="1"/>
          <p:nvPr/>
        </p:nvSpPr>
        <p:spPr>
          <a:xfrm>
            <a:off x="9053128" y="6581001"/>
            <a:ext cx="3138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M. </a:t>
            </a:r>
            <a:r>
              <a:rPr lang="en-US" sz="1200" dirty="0" err="1"/>
              <a:t>Zürch</a:t>
            </a:r>
            <a:r>
              <a:rPr lang="en-US" sz="1200" dirty="0"/>
              <a:t>, </a:t>
            </a:r>
            <a:r>
              <a:rPr lang="en-US" sz="1200" i="1" dirty="0"/>
              <a:t>Nat. </a:t>
            </a:r>
            <a:r>
              <a:rPr lang="en-US" sz="1200" i="1" dirty="0" err="1"/>
              <a:t>Commun</a:t>
            </a:r>
            <a:r>
              <a:rPr lang="en-US" sz="1200" i="1" dirty="0"/>
              <a:t>.</a:t>
            </a:r>
            <a:r>
              <a:rPr lang="en-US" sz="1200" dirty="0"/>
              <a:t> </a:t>
            </a:r>
            <a:r>
              <a:rPr lang="en-US" sz="1200" b="1" dirty="0"/>
              <a:t>8</a:t>
            </a:r>
            <a:r>
              <a:rPr lang="en-US" sz="1200" dirty="0"/>
              <a:t>, no. 1, 15734 (2017)</a:t>
            </a:r>
          </a:p>
        </p:txBody>
      </p:sp>
    </p:spTree>
    <p:extLst>
      <p:ext uri="{BB962C8B-B14F-4D97-AF65-F5344CB8AC3E}">
        <p14:creationId xmlns:p14="http://schemas.microsoft.com/office/powerpoint/2010/main" val="903892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B338AC-5D2A-4B91-BC2B-3274EA44C883}"/>
              </a:ext>
            </a:extLst>
          </p:cNvPr>
          <p:cNvSpPr txBox="1"/>
          <p:nvPr/>
        </p:nvSpPr>
        <p:spPr>
          <a:xfrm>
            <a:off x="613386" y="374847"/>
            <a:ext cx="2168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Germanium bandgap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208342-E1D7-4F2C-ABA0-10E92BB32135}"/>
              </a:ext>
            </a:extLst>
          </p:cNvPr>
          <p:cNvSpPr txBox="1"/>
          <p:nvPr/>
        </p:nvSpPr>
        <p:spPr>
          <a:xfrm>
            <a:off x="9053128" y="6581001"/>
            <a:ext cx="3138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M. </a:t>
            </a:r>
            <a:r>
              <a:rPr lang="en-US" sz="1200" dirty="0" err="1"/>
              <a:t>Zürch</a:t>
            </a:r>
            <a:r>
              <a:rPr lang="en-US" sz="1200" dirty="0"/>
              <a:t>, </a:t>
            </a:r>
            <a:r>
              <a:rPr lang="en-US" sz="1200" i="1" dirty="0"/>
              <a:t>Nat. </a:t>
            </a:r>
            <a:r>
              <a:rPr lang="en-US" sz="1200" i="1" dirty="0" err="1"/>
              <a:t>Commun</a:t>
            </a:r>
            <a:r>
              <a:rPr lang="en-US" sz="1200" i="1" dirty="0"/>
              <a:t>.</a:t>
            </a:r>
            <a:r>
              <a:rPr lang="en-US" sz="1200" dirty="0"/>
              <a:t> </a:t>
            </a:r>
            <a:r>
              <a:rPr lang="en-US" sz="1200" b="1" dirty="0"/>
              <a:t>8</a:t>
            </a:r>
            <a:r>
              <a:rPr lang="en-US" sz="1200" dirty="0"/>
              <a:t>, no. 1, 15734 (2017)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078F0F-CB97-4877-92EE-B305BBF3838E}"/>
              </a:ext>
            </a:extLst>
          </p:cNvPr>
          <p:cNvGrpSpPr/>
          <p:nvPr/>
        </p:nvGrpSpPr>
        <p:grpSpPr>
          <a:xfrm>
            <a:off x="3913178" y="1737928"/>
            <a:ext cx="7298162" cy="3424740"/>
            <a:chOff x="3913178" y="1737928"/>
            <a:chExt cx="7298162" cy="342474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6530EE1-5BEB-465B-BADC-CCCE130560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9686" r="7943" b="575"/>
            <a:stretch/>
          </p:blipFill>
          <p:spPr>
            <a:xfrm>
              <a:off x="4083562" y="1845839"/>
              <a:ext cx="7127778" cy="3316829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62225B3-0705-47F8-8D2F-BC2133F10012}"/>
                </a:ext>
              </a:extLst>
            </p:cNvPr>
            <p:cNvSpPr/>
            <p:nvPr/>
          </p:nvSpPr>
          <p:spPr>
            <a:xfrm>
              <a:off x="3913178" y="1737928"/>
              <a:ext cx="460039" cy="3748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8233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B338AC-5D2A-4B91-BC2B-3274EA44C883}"/>
              </a:ext>
            </a:extLst>
          </p:cNvPr>
          <p:cNvSpPr txBox="1"/>
          <p:nvPr/>
        </p:nvSpPr>
        <p:spPr>
          <a:xfrm>
            <a:off x="613386" y="374847"/>
            <a:ext cx="2168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Germanium bandgap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208342-E1D7-4F2C-ABA0-10E92BB32135}"/>
              </a:ext>
            </a:extLst>
          </p:cNvPr>
          <p:cNvSpPr txBox="1"/>
          <p:nvPr/>
        </p:nvSpPr>
        <p:spPr>
          <a:xfrm>
            <a:off x="9053128" y="6581001"/>
            <a:ext cx="3138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M. </a:t>
            </a:r>
            <a:r>
              <a:rPr lang="en-US" sz="1200" dirty="0" err="1"/>
              <a:t>Zürch</a:t>
            </a:r>
            <a:r>
              <a:rPr lang="en-US" sz="1200" dirty="0"/>
              <a:t>, </a:t>
            </a:r>
            <a:r>
              <a:rPr lang="en-US" sz="1200" i="1" dirty="0"/>
              <a:t>Nat. </a:t>
            </a:r>
            <a:r>
              <a:rPr lang="en-US" sz="1200" i="1" dirty="0" err="1"/>
              <a:t>Commun</a:t>
            </a:r>
            <a:r>
              <a:rPr lang="en-US" sz="1200" i="1" dirty="0"/>
              <a:t>.</a:t>
            </a:r>
            <a:r>
              <a:rPr lang="en-US" sz="1200" dirty="0"/>
              <a:t> </a:t>
            </a:r>
            <a:r>
              <a:rPr lang="en-US" sz="1200" b="1" dirty="0"/>
              <a:t>8</a:t>
            </a:r>
            <a:r>
              <a:rPr lang="en-US" sz="1200" dirty="0"/>
              <a:t>, no. 1, 15734 (2017)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D463E8-A550-46F9-BDBC-347FA974FDEC}"/>
              </a:ext>
            </a:extLst>
          </p:cNvPr>
          <p:cNvGrpSpPr/>
          <p:nvPr/>
        </p:nvGrpSpPr>
        <p:grpSpPr>
          <a:xfrm>
            <a:off x="1467413" y="2173221"/>
            <a:ext cx="7357798" cy="2700198"/>
            <a:chOff x="1467413" y="2173221"/>
            <a:chExt cx="7357798" cy="270019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6530EE1-5BEB-465B-BADC-CCCE130560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2652" r="7943" b="575"/>
            <a:stretch/>
          </p:blipFill>
          <p:spPr>
            <a:xfrm>
              <a:off x="1697433" y="4497355"/>
              <a:ext cx="7127778" cy="37606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07D9B3-6B87-4E57-9A0D-3D742D1AC8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9686" r="7943" b="20866"/>
            <a:stretch/>
          </p:blipFill>
          <p:spPr>
            <a:xfrm>
              <a:off x="1697433" y="2307134"/>
              <a:ext cx="7127778" cy="2190221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62225B3-0705-47F8-8D2F-BC2133F10012}"/>
                </a:ext>
              </a:extLst>
            </p:cNvPr>
            <p:cNvSpPr/>
            <p:nvPr/>
          </p:nvSpPr>
          <p:spPr>
            <a:xfrm>
              <a:off x="1467413" y="2173221"/>
              <a:ext cx="460039" cy="3748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9676237-9D60-47CC-A285-3533B6034DFA}"/>
                </a:ext>
              </a:extLst>
            </p:cNvPr>
            <p:cNvSpPr/>
            <p:nvPr/>
          </p:nvSpPr>
          <p:spPr>
            <a:xfrm>
              <a:off x="1591821" y="4363442"/>
              <a:ext cx="460039" cy="3748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911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1DBA7DA3-E12F-4A87-87F3-102B78B05D2D}"/>
              </a:ext>
            </a:extLst>
          </p:cNvPr>
          <p:cNvGrpSpPr/>
          <p:nvPr/>
        </p:nvGrpSpPr>
        <p:grpSpPr>
          <a:xfrm>
            <a:off x="2885079" y="1948314"/>
            <a:ext cx="6849700" cy="3152582"/>
            <a:chOff x="1542393" y="721823"/>
            <a:chExt cx="6849700" cy="315258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A57FDB8-CC53-4D47-9403-3578CA386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2393" y="721823"/>
              <a:ext cx="6849700" cy="3152582"/>
            </a:xfrm>
            <a:prstGeom prst="rect">
              <a:avLst/>
            </a:prstGeom>
          </p:spPr>
        </p:pic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E9FB7342-6A98-4A5C-BB23-B2E1FB3836A9}"/>
                </a:ext>
              </a:extLst>
            </p:cNvPr>
            <p:cNvGrpSpPr/>
            <p:nvPr/>
          </p:nvGrpSpPr>
          <p:grpSpPr>
            <a:xfrm>
              <a:off x="5347305" y="1761705"/>
              <a:ext cx="309700" cy="473556"/>
              <a:chOff x="9936890" y="2887121"/>
              <a:chExt cx="309700" cy="473556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1FAB1EE-9615-4455-A91E-0EC5B4380555}"/>
                  </a:ext>
                </a:extLst>
              </p:cNvPr>
              <p:cNvSpPr txBox="1"/>
              <p:nvPr/>
            </p:nvSpPr>
            <p:spPr>
              <a:xfrm>
                <a:off x="9936890" y="2887121"/>
                <a:ext cx="3097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S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4FDDFE75-1C0F-4D77-B7BB-67D3BA1A17B7}"/>
                  </a:ext>
                </a:extLst>
              </p:cNvPr>
              <p:cNvSpPr/>
              <p:nvPr/>
            </p:nvSpPr>
            <p:spPr>
              <a:xfrm>
                <a:off x="10046020" y="3159509"/>
                <a:ext cx="45720" cy="201168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5A2D072-612E-4CBE-B9E3-F03864E62CC8}"/>
                </a:ext>
              </a:extLst>
            </p:cNvPr>
            <p:cNvGrpSpPr/>
            <p:nvPr/>
          </p:nvGrpSpPr>
          <p:grpSpPr>
            <a:xfrm>
              <a:off x="2678471" y="2846014"/>
              <a:ext cx="483327" cy="281889"/>
              <a:chOff x="9697219" y="3135255"/>
              <a:chExt cx="483327" cy="253916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BB36F75-3CBD-46AB-B25B-E0A534C71E80}"/>
                  </a:ext>
                </a:extLst>
              </p:cNvPr>
              <p:cNvSpPr txBox="1"/>
              <p:nvPr/>
            </p:nvSpPr>
            <p:spPr>
              <a:xfrm>
                <a:off x="9697219" y="3135255"/>
                <a:ext cx="3097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S</a:t>
                </a: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B94651D-FE75-4D52-A954-0229559CBA3B}"/>
                  </a:ext>
                </a:extLst>
              </p:cNvPr>
              <p:cNvSpPr/>
              <p:nvPr/>
            </p:nvSpPr>
            <p:spPr>
              <a:xfrm rot="16200000">
                <a:off x="10048289" y="3129956"/>
                <a:ext cx="41183" cy="22333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A0DB8C7-C5AF-4626-9485-0ADEE045799A}"/>
              </a:ext>
            </a:extLst>
          </p:cNvPr>
          <p:cNvSpPr txBox="1"/>
          <p:nvPr/>
        </p:nvSpPr>
        <p:spPr>
          <a:xfrm>
            <a:off x="494117" y="369168"/>
            <a:ext cx="260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Beamline cartoon (image)</a:t>
            </a:r>
          </a:p>
        </p:txBody>
      </p:sp>
    </p:spTree>
    <p:extLst>
      <p:ext uri="{BB962C8B-B14F-4D97-AF65-F5344CB8AC3E}">
        <p14:creationId xmlns:p14="http://schemas.microsoft.com/office/powerpoint/2010/main" val="2772903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7CA3505F-89FD-4E41-8A03-C570810D3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319" y="64958"/>
            <a:ext cx="1582632" cy="143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ACF5158-D21F-4BAA-B4D5-DFB7146C7B3B}"/>
              </a:ext>
            </a:extLst>
          </p:cNvPr>
          <p:cNvGrpSpPr/>
          <p:nvPr/>
        </p:nvGrpSpPr>
        <p:grpSpPr>
          <a:xfrm>
            <a:off x="869328" y="2207404"/>
            <a:ext cx="9162097" cy="3950800"/>
            <a:chOff x="0" y="2907200"/>
            <a:chExt cx="9162097" cy="39508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3DC97F4-BDA7-4118-B3B6-E26670D2F6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636" t="9241" r="9806" b="9923"/>
            <a:stretch/>
          </p:blipFill>
          <p:spPr>
            <a:xfrm>
              <a:off x="0" y="2907200"/>
              <a:ext cx="4687019" cy="3950800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A7973F27-9655-420E-AF18-3C2B96A286AA}"/>
                </a:ext>
              </a:extLst>
            </p:cNvPr>
            <p:cNvCxnSpPr/>
            <p:nvPr/>
          </p:nvCxnSpPr>
          <p:spPr>
            <a:xfrm>
              <a:off x="2039151" y="3992303"/>
              <a:ext cx="64545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61734F7-F317-424D-9648-007A001C3B6B}"/>
                </a:ext>
              </a:extLst>
            </p:cNvPr>
            <p:cNvCxnSpPr/>
            <p:nvPr/>
          </p:nvCxnSpPr>
          <p:spPr>
            <a:xfrm>
              <a:off x="2039151" y="5919074"/>
              <a:ext cx="64545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68659EE-5279-46D5-B586-31956AE5EC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6376" y="4749501"/>
              <a:ext cx="952052" cy="4572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BF061EC-D971-4293-B02B-A5E5AFB8AB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84" t="10824" r="7399" b="6980"/>
            <a:stretch/>
          </p:blipFill>
          <p:spPr>
            <a:xfrm>
              <a:off x="4988130" y="3248252"/>
              <a:ext cx="4173967" cy="32093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24A1C05-5D34-4AB9-B997-258C6C2B2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6739" y="3248252"/>
              <a:ext cx="551391" cy="19569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2ECD4BD-A3DA-4815-A366-63D27F0C44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6739" y="6457582"/>
              <a:ext cx="551391" cy="10637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A9AEE6-A997-49E1-8F4B-09533C55885E}"/>
                  </a:ext>
                </a:extLst>
              </p:cNvPr>
              <p:cNvSpPr txBox="1"/>
              <p:nvPr/>
            </p:nvSpPr>
            <p:spPr>
              <a:xfrm>
                <a:off x="10609368" y="181744"/>
                <a:ext cx="1382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=1.5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A9AEE6-A997-49E1-8F4B-09533C558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9368" y="181744"/>
                <a:ext cx="1382045" cy="369332"/>
              </a:xfrm>
              <a:prstGeom prst="rect">
                <a:avLst/>
              </a:prstGeom>
              <a:blipFill>
                <a:blip r:embed="rId9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1642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87">
            <a:extLst>
              <a:ext uri="{FF2B5EF4-FFF2-40B4-BE49-F238E27FC236}">
                <a16:creationId xmlns:a16="http://schemas.microsoft.com/office/drawing/2014/main" id="{3BA70310-3ACB-4127-A1D2-5754320BEBF5}"/>
              </a:ext>
            </a:extLst>
          </p:cNvPr>
          <p:cNvSpPr txBox="1"/>
          <p:nvPr/>
        </p:nvSpPr>
        <p:spPr>
          <a:xfrm>
            <a:off x="494117" y="369168"/>
            <a:ext cx="2801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Beamline cartoon (editable)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D8030D-29F8-4D72-BCC7-5768087357C1}"/>
              </a:ext>
            </a:extLst>
          </p:cNvPr>
          <p:cNvGrpSpPr/>
          <p:nvPr/>
        </p:nvGrpSpPr>
        <p:grpSpPr>
          <a:xfrm>
            <a:off x="4691587" y="197788"/>
            <a:ext cx="7270404" cy="3397338"/>
            <a:chOff x="4691587" y="197788"/>
            <a:chExt cx="7270404" cy="3397338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3C78183-3BE5-473F-B4F3-4F934F3C2D56}"/>
                </a:ext>
              </a:extLst>
            </p:cNvPr>
            <p:cNvSpPr/>
            <p:nvPr/>
          </p:nvSpPr>
          <p:spPr>
            <a:xfrm rot="5400000">
              <a:off x="7302099" y="473521"/>
              <a:ext cx="73152" cy="209115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E77F9AE0-7851-4FFC-9BC1-C2DC2E91F28F}"/>
                </a:ext>
              </a:extLst>
            </p:cNvPr>
            <p:cNvSpPr/>
            <p:nvPr/>
          </p:nvSpPr>
          <p:spPr>
            <a:xfrm rot="5400000">
              <a:off x="9026533" y="1131519"/>
              <a:ext cx="64008" cy="7772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0B663D69-66B0-4E3F-8CF0-38B47A3FCAF5}"/>
                </a:ext>
              </a:extLst>
            </p:cNvPr>
            <p:cNvSpPr/>
            <p:nvPr/>
          </p:nvSpPr>
          <p:spPr>
            <a:xfrm rot="5400000">
              <a:off x="6925058" y="2371848"/>
              <a:ext cx="64008" cy="82296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05BB979-5A65-470E-99BD-1C64913E6C0A}"/>
                </a:ext>
              </a:extLst>
            </p:cNvPr>
            <p:cNvSpPr/>
            <p:nvPr/>
          </p:nvSpPr>
          <p:spPr>
            <a:xfrm>
              <a:off x="6253376" y="1258872"/>
              <a:ext cx="64008" cy="15422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BD887AF-7C0A-400F-A38D-74BF8950D572}"/>
                </a:ext>
              </a:extLst>
            </p:cNvPr>
            <p:cNvSpPr/>
            <p:nvPr/>
          </p:nvSpPr>
          <p:spPr>
            <a:xfrm rot="5400000">
              <a:off x="6011060" y="1015306"/>
              <a:ext cx="64008" cy="5486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34ABD66-161C-46EF-840D-BCCB46A34746}"/>
                </a:ext>
              </a:extLst>
            </p:cNvPr>
            <p:cNvSpPr/>
            <p:nvPr/>
          </p:nvSpPr>
          <p:spPr>
            <a:xfrm>
              <a:off x="9407150" y="1508689"/>
              <a:ext cx="64007" cy="11887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B033922-51B4-4C28-966D-2AC9AF2D5F44}"/>
                </a:ext>
              </a:extLst>
            </p:cNvPr>
            <p:cNvSpPr/>
            <p:nvPr/>
          </p:nvSpPr>
          <p:spPr>
            <a:xfrm rot="5400000">
              <a:off x="6382032" y="2630233"/>
              <a:ext cx="64008" cy="30545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81">
              <a:extLst>
                <a:ext uri="{FF2B5EF4-FFF2-40B4-BE49-F238E27FC236}">
                  <a16:creationId xmlns:a16="http://schemas.microsoft.com/office/drawing/2014/main" id="{36C19CDC-FF38-4418-9167-DD04196D9908}"/>
                </a:ext>
              </a:extLst>
            </p:cNvPr>
            <p:cNvSpPr/>
            <p:nvPr/>
          </p:nvSpPr>
          <p:spPr>
            <a:xfrm>
              <a:off x="6809947" y="2134899"/>
              <a:ext cx="4310260" cy="1332521"/>
            </a:xfrm>
            <a:prstGeom prst="roundRect">
              <a:avLst/>
            </a:prstGeom>
            <a:solidFill>
              <a:srgbClr val="00B0F0">
                <a:alpha val="10000"/>
              </a:srgbClr>
            </a:solidFill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7AD4279-DD72-4BAB-B31D-228BE1A72ADF}"/>
                </a:ext>
              </a:extLst>
            </p:cNvPr>
            <p:cNvSpPr/>
            <p:nvPr/>
          </p:nvSpPr>
          <p:spPr>
            <a:xfrm>
              <a:off x="5735208" y="771714"/>
              <a:ext cx="64008" cy="5486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438A18-8C6E-4783-9388-7B63E8182053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6216646" y="1237652"/>
              <a:ext cx="204540" cy="6357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76200"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E78184C-D4CC-4D14-80F1-FBCB6AA2CB3B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9354259" y="1487220"/>
              <a:ext cx="204540" cy="6357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76200"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3F1BC7A-206C-47DD-81B1-CF3CAA17F05F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5664942" y="1271479"/>
              <a:ext cx="204540" cy="6357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76200"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F46602A-7411-4F65-823F-1B552026EDA9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6148663" y="2752761"/>
              <a:ext cx="204540" cy="6357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76200"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EB6EADCB-3454-470A-9095-FD5E8070E3C7}"/>
                </a:ext>
              </a:extLst>
            </p:cNvPr>
            <p:cNvSpPr/>
            <p:nvPr/>
          </p:nvSpPr>
          <p:spPr>
            <a:xfrm rot="16200000">
              <a:off x="7570281" y="2519677"/>
              <a:ext cx="64008" cy="527301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6A6C3BF7-0A73-4CC9-A6F3-4B66BD25B1AD}"/>
                </a:ext>
              </a:extLst>
            </p:cNvPr>
            <p:cNvSpPr/>
            <p:nvPr/>
          </p:nvSpPr>
          <p:spPr>
            <a:xfrm rot="16200000">
              <a:off x="8226599" y="1906062"/>
              <a:ext cx="27432" cy="17535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2B1DD20F-2C40-44AD-BC2C-134693618730}"/>
                </a:ext>
              </a:extLst>
            </p:cNvPr>
            <p:cNvSpPr/>
            <p:nvPr/>
          </p:nvSpPr>
          <p:spPr>
            <a:xfrm rot="4800000">
              <a:off x="9401416" y="2407449"/>
              <a:ext cx="27432" cy="640080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65CF303E-774D-4061-BBED-9234F5CDEDBB}"/>
                </a:ext>
              </a:extLst>
            </p:cNvPr>
            <p:cNvSpPr/>
            <p:nvPr/>
          </p:nvSpPr>
          <p:spPr>
            <a:xfrm rot="15600000">
              <a:off x="9978792" y="2304940"/>
              <a:ext cx="27432" cy="640080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Moon 30">
              <a:extLst>
                <a:ext uri="{FF2B5EF4-FFF2-40B4-BE49-F238E27FC236}">
                  <a16:creationId xmlns:a16="http://schemas.microsoft.com/office/drawing/2014/main" id="{09F8BF97-7502-4FA1-A426-CA4DA9B3FC6F}"/>
                </a:ext>
              </a:extLst>
            </p:cNvPr>
            <p:cNvSpPr/>
            <p:nvPr/>
          </p:nvSpPr>
          <p:spPr>
            <a:xfrm rot="15900000">
              <a:off x="9083200" y="2639468"/>
              <a:ext cx="67814" cy="330609"/>
            </a:xfrm>
            <a:prstGeom prst="moon">
              <a:avLst>
                <a:gd name="adj" fmla="val 68365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732C654-E39A-43D1-8362-649F3D178DFF}"/>
                </a:ext>
              </a:extLst>
            </p:cNvPr>
            <p:cNvSpPr/>
            <p:nvPr/>
          </p:nvSpPr>
          <p:spPr>
            <a:xfrm>
              <a:off x="7861585" y="2701487"/>
              <a:ext cx="18288" cy="16459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4362A8BF-FBB5-4C14-956C-92A6889CE178}"/>
                </a:ext>
              </a:extLst>
            </p:cNvPr>
            <p:cNvSpPr/>
            <p:nvPr/>
          </p:nvSpPr>
          <p:spPr>
            <a:xfrm rot="5100000">
              <a:off x="9563909" y="2528532"/>
              <a:ext cx="18288" cy="32004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D99F23E5-93FE-46F6-B639-1CAD302D8144}"/>
                </a:ext>
              </a:extLst>
            </p:cNvPr>
            <p:cNvSpPr/>
            <p:nvPr/>
          </p:nvSpPr>
          <p:spPr>
            <a:xfrm rot="4500000">
              <a:off x="9570712" y="2554716"/>
              <a:ext cx="18288" cy="32004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431417B-7CB2-43BB-ADA0-C9638F1943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170" t="11305" r="7479" b="7277"/>
            <a:stretch/>
          </p:blipFill>
          <p:spPr>
            <a:xfrm rot="21300000">
              <a:off x="9301319" y="2624408"/>
              <a:ext cx="203769" cy="206161"/>
            </a:xfrm>
            <a:prstGeom prst="rect">
              <a:avLst/>
            </a:prstGeom>
          </p:spPr>
        </p:pic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0CF433A9-72D9-4EA5-B523-0DDBEFA2200C}"/>
                </a:ext>
              </a:extLst>
            </p:cNvPr>
            <p:cNvSpPr/>
            <p:nvPr/>
          </p:nvSpPr>
          <p:spPr>
            <a:xfrm rot="5640000">
              <a:off x="10614945" y="2262140"/>
              <a:ext cx="27432" cy="640080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334B9A3E-04D1-480A-B93A-B8423F181E87}"/>
                </a:ext>
              </a:extLst>
            </p:cNvPr>
            <p:cNvSpPr/>
            <p:nvPr/>
          </p:nvSpPr>
          <p:spPr>
            <a:xfrm rot="6000000">
              <a:off x="10606223" y="2306238"/>
              <a:ext cx="27432" cy="640080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A2FE021-AEF5-459B-9D61-BC7491373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21120000">
              <a:off x="10211900" y="2484239"/>
              <a:ext cx="196332" cy="79731"/>
            </a:xfrm>
            <a:prstGeom prst="rect">
              <a:avLst/>
            </a:prstGeom>
          </p:spPr>
        </p:pic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72E164F4-A940-464D-BF3B-3D22079539EC}"/>
                </a:ext>
              </a:extLst>
            </p:cNvPr>
            <p:cNvSpPr/>
            <p:nvPr/>
          </p:nvSpPr>
          <p:spPr>
            <a:xfrm rot="6480000">
              <a:off x="10595416" y="2349099"/>
              <a:ext cx="27432" cy="64008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CEF4B76-34BB-4AD4-BE85-CBAFAE7CDDA5}"/>
                </a:ext>
              </a:extLst>
            </p:cNvPr>
            <p:cNvSpPr>
              <a:spLocks noChangeAspect="1"/>
            </p:cNvSpPr>
            <p:nvPr/>
          </p:nvSpPr>
          <p:spPr>
            <a:xfrm rot="6073888">
              <a:off x="10811381" y="2651312"/>
              <a:ext cx="311899" cy="9694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76200"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A3D5FD9-A6B6-4FC4-97BB-AE4B00EC7A59}"/>
                </a:ext>
              </a:extLst>
            </p:cNvPr>
            <p:cNvGrpSpPr/>
            <p:nvPr/>
          </p:nvGrpSpPr>
          <p:grpSpPr>
            <a:xfrm>
              <a:off x="11371657" y="2604298"/>
              <a:ext cx="448617" cy="338328"/>
              <a:chOff x="10542444" y="4328521"/>
              <a:chExt cx="448617" cy="338328"/>
            </a:xfrm>
          </p:grpSpPr>
          <p:sp>
            <p:nvSpPr>
              <p:cNvPr id="86" name="Isosceles Triangle 85">
                <a:extLst>
                  <a:ext uri="{FF2B5EF4-FFF2-40B4-BE49-F238E27FC236}">
                    <a16:creationId xmlns:a16="http://schemas.microsoft.com/office/drawing/2014/main" id="{85FACE36-72D7-4920-B6E6-F9E50BEC17E4}"/>
                  </a:ext>
                </a:extLst>
              </p:cNvPr>
              <p:cNvSpPr/>
              <p:nvPr/>
            </p:nvSpPr>
            <p:spPr>
              <a:xfrm rot="6060000">
                <a:off x="10474880" y="4396085"/>
                <a:ext cx="338328" cy="203200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5F6E0554-40D7-42AA-8F0B-8250375F875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6073888">
                <a:off x="10713903" y="4358532"/>
                <a:ext cx="217141" cy="33717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extrusionH="76200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708A570-0376-4AD4-9DFE-F732941C226D}"/>
                </a:ext>
              </a:extLst>
            </p:cNvPr>
            <p:cNvGrpSpPr/>
            <p:nvPr/>
          </p:nvGrpSpPr>
          <p:grpSpPr>
            <a:xfrm>
              <a:off x="7257613" y="2658407"/>
              <a:ext cx="183678" cy="397531"/>
              <a:chOff x="6453381" y="4347696"/>
              <a:chExt cx="183678" cy="397531"/>
            </a:xfrm>
          </p:grpSpPr>
          <p:sp>
            <p:nvSpPr>
              <p:cNvPr id="84" name="Isosceles Triangle 83">
                <a:extLst>
                  <a:ext uri="{FF2B5EF4-FFF2-40B4-BE49-F238E27FC236}">
                    <a16:creationId xmlns:a16="http://schemas.microsoft.com/office/drawing/2014/main" id="{5E8E1F41-0B56-4B6A-A075-2F68B0CD5159}"/>
                  </a:ext>
                </a:extLst>
              </p:cNvPr>
              <p:cNvSpPr/>
              <p:nvPr/>
            </p:nvSpPr>
            <p:spPr>
              <a:xfrm>
                <a:off x="6453381" y="4542027"/>
                <a:ext cx="182880" cy="203200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Isosceles Triangle 84">
                <a:extLst>
                  <a:ext uri="{FF2B5EF4-FFF2-40B4-BE49-F238E27FC236}">
                    <a16:creationId xmlns:a16="http://schemas.microsoft.com/office/drawing/2014/main" id="{E505A47A-7897-4461-9641-7E1CF5CC7013}"/>
                  </a:ext>
                </a:extLst>
              </p:cNvPr>
              <p:cNvSpPr/>
              <p:nvPr/>
            </p:nvSpPr>
            <p:spPr>
              <a:xfrm rot="10800000">
                <a:off x="6454179" y="4347696"/>
                <a:ext cx="182880" cy="203200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Rounded Rectangle 107">
              <a:extLst>
                <a:ext uri="{FF2B5EF4-FFF2-40B4-BE49-F238E27FC236}">
                  <a16:creationId xmlns:a16="http://schemas.microsoft.com/office/drawing/2014/main" id="{9472C836-87F3-400D-904A-E7C02742FDB5}"/>
                </a:ext>
              </a:extLst>
            </p:cNvPr>
            <p:cNvSpPr/>
            <p:nvPr/>
          </p:nvSpPr>
          <p:spPr>
            <a:xfrm>
              <a:off x="4793376" y="276058"/>
              <a:ext cx="2011680" cy="487681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Mid-IR system: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~2 mJ, 1 kHz, 60 fs, 1.2 -2.5 </a:t>
              </a:r>
              <a:r>
                <a:rPr lang="el-GR" sz="1050" dirty="0">
                  <a:solidFill>
                    <a:schemeClr val="tx1"/>
                  </a:solidFill>
                </a:rPr>
                <a:t>μ</a:t>
              </a:r>
              <a:r>
                <a:rPr lang="en-US" sz="1050" dirty="0">
                  <a:solidFill>
                    <a:schemeClr val="tx1"/>
                  </a:solidFill>
                </a:rPr>
                <a:t>m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BF94221-0078-46A7-8014-71D39394BEBD}"/>
                </a:ext>
              </a:extLst>
            </p:cNvPr>
            <p:cNvGrpSpPr/>
            <p:nvPr/>
          </p:nvGrpSpPr>
          <p:grpSpPr>
            <a:xfrm>
              <a:off x="5923382" y="1404553"/>
              <a:ext cx="375487" cy="261610"/>
              <a:chOff x="5923382" y="1404553"/>
              <a:chExt cx="375487" cy="26161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CDC15E0-BE96-42FF-BC8F-DA21159DA6C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00000">
                <a:off x="6164813" y="1489425"/>
                <a:ext cx="204540" cy="6357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extrusionH="76200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B1BE3F8-857F-401C-9821-CD54F3CFDBD3}"/>
                  </a:ext>
                </a:extLst>
              </p:cNvPr>
              <p:cNvSpPr txBox="1"/>
              <p:nvPr/>
            </p:nvSpPr>
            <p:spPr>
              <a:xfrm>
                <a:off x="5923382" y="1404553"/>
                <a:ext cx="32573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BS</a:t>
                </a:r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CE053F49-B270-4033-9ABC-1F05C2C1E0EA}"/>
                </a:ext>
              </a:extLst>
            </p:cNvPr>
            <p:cNvGrpSpPr/>
            <p:nvPr/>
          </p:nvGrpSpPr>
          <p:grpSpPr>
            <a:xfrm>
              <a:off x="6267601" y="2685551"/>
              <a:ext cx="309700" cy="484470"/>
              <a:chOff x="6388263" y="2683963"/>
              <a:chExt cx="309700" cy="484470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3D3675EE-8092-44ED-A6BC-D41C21B8D156}"/>
                  </a:ext>
                </a:extLst>
              </p:cNvPr>
              <p:cNvSpPr/>
              <p:nvPr/>
            </p:nvSpPr>
            <p:spPr>
              <a:xfrm>
                <a:off x="6520704" y="2683963"/>
                <a:ext cx="45719" cy="20116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D249F72-0C8E-42FC-B803-5E58505FA410}"/>
                  </a:ext>
                </a:extLst>
              </p:cNvPr>
              <p:cNvSpPr txBox="1"/>
              <p:nvPr/>
            </p:nvSpPr>
            <p:spPr>
              <a:xfrm>
                <a:off x="6388263" y="2914517"/>
                <a:ext cx="30970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L3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5242E1F-3B5D-4067-8C3A-5DAB5EEE5276}"/>
                </a:ext>
              </a:extLst>
            </p:cNvPr>
            <p:cNvGrpSpPr/>
            <p:nvPr/>
          </p:nvGrpSpPr>
          <p:grpSpPr>
            <a:xfrm>
              <a:off x="8986177" y="1142793"/>
              <a:ext cx="309700" cy="476722"/>
              <a:chOff x="8638512" y="1324968"/>
              <a:chExt cx="309700" cy="476722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340E7F54-B07B-4230-967C-EF9F9A6B22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39282" t="2222" r="2668" b="1"/>
              <a:stretch/>
            </p:blipFill>
            <p:spPr>
              <a:xfrm>
                <a:off x="8757835" y="1600522"/>
                <a:ext cx="45339" cy="201168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8FFED54-7D9C-4A3F-8909-66A69C74A507}"/>
                  </a:ext>
                </a:extLst>
              </p:cNvPr>
              <p:cNvSpPr txBox="1"/>
              <p:nvPr/>
            </p:nvSpPr>
            <p:spPr>
              <a:xfrm>
                <a:off x="8638512" y="1324968"/>
                <a:ext cx="30970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L4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8139526-039C-4453-BD4F-9481F3078D34}"/>
                </a:ext>
              </a:extLst>
            </p:cNvPr>
            <p:cNvGrpSpPr/>
            <p:nvPr/>
          </p:nvGrpSpPr>
          <p:grpSpPr>
            <a:xfrm>
              <a:off x="9338569" y="1709350"/>
              <a:ext cx="529264" cy="253916"/>
              <a:chOff x="9338569" y="1864925"/>
              <a:chExt cx="529264" cy="253916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DD4AD3D2-7384-410E-8DA9-E4BE9AB93FB3}"/>
                  </a:ext>
                </a:extLst>
              </p:cNvPr>
              <p:cNvSpPr/>
              <p:nvPr/>
            </p:nvSpPr>
            <p:spPr>
              <a:xfrm rot="5400000">
                <a:off x="9416293" y="1900014"/>
                <a:ext cx="45719" cy="20116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00D931B-B727-4814-A40B-CAC82B9DC5E6}"/>
                  </a:ext>
                </a:extLst>
              </p:cNvPr>
              <p:cNvSpPr txBox="1"/>
              <p:nvPr/>
            </p:nvSpPr>
            <p:spPr>
              <a:xfrm>
                <a:off x="9558133" y="1864925"/>
                <a:ext cx="30970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L5</a:t>
                </a: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52FA8D-E847-4B78-B875-6449AFDDFD60}"/>
                </a:ext>
              </a:extLst>
            </p:cNvPr>
            <p:cNvSpPr txBox="1"/>
            <p:nvPr/>
          </p:nvSpPr>
          <p:spPr>
            <a:xfrm>
              <a:off x="7131681" y="3055101"/>
              <a:ext cx="43633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HHG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D66E68A-41FA-4394-AB9D-1F34F7DD2D2A}"/>
                </a:ext>
              </a:extLst>
            </p:cNvPr>
            <p:cNvSpPr txBox="1"/>
            <p:nvPr/>
          </p:nvSpPr>
          <p:spPr>
            <a:xfrm>
              <a:off x="7756281" y="2906304"/>
              <a:ext cx="24718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F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264783B-57DE-4294-B1D3-C2ABD85D21B9}"/>
                </a:ext>
              </a:extLst>
            </p:cNvPr>
            <p:cNvSpPr txBox="1"/>
            <p:nvPr/>
          </p:nvSpPr>
          <p:spPr>
            <a:xfrm>
              <a:off x="8914041" y="2928143"/>
              <a:ext cx="36580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EM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8A3C4E0-D9E6-4FB4-86CF-74D3E543F8D4}"/>
                </a:ext>
              </a:extLst>
            </p:cNvPr>
            <p:cNvSpPr txBox="1"/>
            <p:nvPr/>
          </p:nvSpPr>
          <p:spPr>
            <a:xfrm>
              <a:off x="9300195" y="2809400"/>
              <a:ext cx="38343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HM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3A2A65F-642B-4A55-9530-A3D5F44AB972}"/>
                </a:ext>
              </a:extLst>
            </p:cNvPr>
            <p:cNvSpPr txBox="1"/>
            <p:nvPr/>
          </p:nvSpPr>
          <p:spPr>
            <a:xfrm>
              <a:off x="10106688" y="2228046"/>
              <a:ext cx="35298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DG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2E782-BDF6-4D8D-A2FE-DFB3F01B5C5A}"/>
                </a:ext>
              </a:extLst>
            </p:cNvPr>
            <p:cNvSpPr txBox="1"/>
            <p:nvPr/>
          </p:nvSpPr>
          <p:spPr>
            <a:xfrm>
              <a:off x="10569009" y="2870625"/>
              <a:ext cx="5613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MCP/P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24DFAAA-6CE5-4DD1-9B92-325AD3CBE3F5}"/>
                </a:ext>
              </a:extLst>
            </p:cNvPr>
            <p:cNvSpPr txBox="1"/>
            <p:nvPr/>
          </p:nvSpPr>
          <p:spPr>
            <a:xfrm>
              <a:off x="11437488" y="2317422"/>
              <a:ext cx="5245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CMOS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70A081E-8AA7-4CF9-B3BA-E91BFDB857C2}"/>
                </a:ext>
              </a:extLst>
            </p:cNvPr>
            <p:cNvGrpSpPr/>
            <p:nvPr/>
          </p:nvGrpSpPr>
          <p:grpSpPr>
            <a:xfrm>
              <a:off x="7835638" y="968701"/>
              <a:ext cx="980280" cy="1044912"/>
              <a:chOff x="6568260" y="2879372"/>
              <a:chExt cx="980280" cy="1044912"/>
            </a:xfrm>
          </p:grpSpPr>
          <p:sp>
            <p:nvSpPr>
              <p:cNvPr id="73" name="Isosceles Triangle 72">
                <a:extLst>
                  <a:ext uri="{FF2B5EF4-FFF2-40B4-BE49-F238E27FC236}">
                    <a16:creationId xmlns:a16="http://schemas.microsoft.com/office/drawing/2014/main" id="{75F188F9-6A13-44AA-AC28-DB7CDD3CD117}"/>
                  </a:ext>
                </a:extLst>
              </p:cNvPr>
              <p:cNvSpPr/>
              <p:nvPr/>
            </p:nvSpPr>
            <p:spPr>
              <a:xfrm>
                <a:off x="6673422" y="3274456"/>
                <a:ext cx="66406" cy="325849"/>
              </a:xfrm>
              <a:prstGeom prst="triangle">
                <a:avLst>
                  <a:gd name="adj" fmla="val 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Isosceles Triangle 80">
                <a:extLst>
                  <a:ext uri="{FF2B5EF4-FFF2-40B4-BE49-F238E27FC236}">
                    <a16:creationId xmlns:a16="http://schemas.microsoft.com/office/drawing/2014/main" id="{855CB25E-0FDF-405A-8CEB-5C86F31B3E55}"/>
                  </a:ext>
                </a:extLst>
              </p:cNvPr>
              <p:cNvSpPr/>
              <p:nvPr/>
            </p:nvSpPr>
            <p:spPr>
              <a:xfrm rot="10800000">
                <a:off x="6721894" y="3228485"/>
                <a:ext cx="66406" cy="325849"/>
              </a:xfrm>
              <a:prstGeom prst="triangle">
                <a:avLst>
                  <a:gd name="adj" fmla="val 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ounded Rectangle 138">
                <a:extLst>
                  <a:ext uri="{FF2B5EF4-FFF2-40B4-BE49-F238E27FC236}">
                    <a16:creationId xmlns:a16="http://schemas.microsoft.com/office/drawing/2014/main" id="{108ADA8F-DE6D-4A82-B198-866F6B3F4115}"/>
                  </a:ext>
                </a:extLst>
              </p:cNvPr>
              <p:cNvSpPr/>
              <p:nvPr/>
            </p:nvSpPr>
            <p:spPr>
              <a:xfrm>
                <a:off x="6568260" y="3141893"/>
                <a:ext cx="980280" cy="78239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68F55C5-4545-4901-92E2-E0E57A21BFC7}"/>
                  </a:ext>
                </a:extLst>
              </p:cNvPr>
              <p:cNvSpPr txBox="1"/>
              <p:nvPr/>
            </p:nvSpPr>
            <p:spPr>
              <a:xfrm>
                <a:off x="6856791" y="2879372"/>
                <a:ext cx="47801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delay</a:t>
                </a:r>
              </a:p>
            </p:txBody>
          </p:sp>
        </p:grp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58B0664-F8EF-44E5-8DD7-12DD2B11C6B9}"/>
                </a:ext>
              </a:extLst>
            </p:cNvPr>
            <p:cNvCxnSpPr/>
            <p:nvPr/>
          </p:nvCxnSpPr>
          <p:spPr>
            <a:xfrm>
              <a:off x="6398470" y="1689634"/>
              <a:ext cx="0" cy="2590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B26E27C-9276-43F1-B052-B1F1E9751E8D}"/>
                </a:ext>
              </a:extLst>
            </p:cNvPr>
            <p:cNvCxnSpPr/>
            <p:nvPr/>
          </p:nvCxnSpPr>
          <p:spPr>
            <a:xfrm rot="16200000">
              <a:off x="6563588" y="1506774"/>
              <a:ext cx="0" cy="2590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56F0648-8F44-4901-9DDA-1BCC7E3F8B2F}"/>
                </a:ext>
              </a:extLst>
            </p:cNvPr>
            <p:cNvCxnSpPr/>
            <p:nvPr/>
          </p:nvCxnSpPr>
          <p:spPr>
            <a:xfrm flipH="1" flipV="1">
              <a:off x="9796255" y="2741787"/>
              <a:ext cx="130902" cy="2259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77434DA-04A3-47C1-957F-28D1658006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97261" y="2638084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C43899F-2335-4366-9853-6E93C700A162}"/>
                </a:ext>
              </a:extLst>
            </p:cNvPr>
            <p:cNvSpPr txBox="1"/>
            <p:nvPr/>
          </p:nvSpPr>
          <p:spPr>
            <a:xfrm>
              <a:off x="9818914" y="2902961"/>
              <a:ext cx="34028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SH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12BE7E8-B1D5-492D-94D8-60E989F126D6}"/>
                </a:ext>
              </a:extLst>
            </p:cNvPr>
            <p:cNvSpPr/>
            <p:nvPr/>
          </p:nvSpPr>
          <p:spPr>
            <a:xfrm>
              <a:off x="4691587" y="197788"/>
              <a:ext cx="7270404" cy="33973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F4077D5B-5A49-4159-84AA-984D149811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9282" t="2222" r="2668" b="1"/>
            <a:stretch/>
          </p:blipFill>
          <p:spPr>
            <a:xfrm rot="5400000">
              <a:off x="6264405" y="2131526"/>
              <a:ext cx="45339" cy="201168"/>
            </a:xfrm>
            <a:prstGeom prst="rect">
              <a:avLst/>
            </a:prstGeom>
          </p:spPr>
        </p:pic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DB7C6CB-C013-42F1-A966-9607836504B2}"/>
                </a:ext>
              </a:extLst>
            </p:cNvPr>
            <p:cNvSpPr/>
            <p:nvPr/>
          </p:nvSpPr>
          <p:spPr>
            <a:xfrm rot="5400000">
              <a:off x="6262520" y="2301606"/>
              <a:ext cx="45719" cy="20116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28C8AC6-BD19-4833-A82B-DFA0D408A599}"/>
                </a:ext>
              </a:extLst>
            </p:cNvPr>
            <p:cNvSpPr txBox="1"/>
            <p:nvPr/>
          </p:nvSpPr>
          <p:spPr>
            <a:xfrm>
              <a:off x="5855391" y="2102886"/>
              <a:ext cx="3097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0F48B70-EEC1-4374-9EE4-BF1C0F8EE02D}"/>
                </a:ext>
              </a:extLst>
            </p:cNvPr>
            <p:cNvSpPr txBox="1"/>
            <p:nvPr/>
          </p:nvSpPr>
          <p:spPr>
            <a:xfrm>
              <a:off x="5862590" y="2272008"/>
              <a:ext cx="3097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L2</a:t>
              </a: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D33DE389-6E62-4FB7-8FF3-E04E8D76902F}"/>
                </a:ext>
              </a:extLst>
            </p:cNvPr>
            <p:cNvGrpSpPr/>
            <p:nvPr/>
          </p:nvGrpSpPr>
          <p:grpSpPr>
            <a:xfrm>
              <a:off x="5907121" y="1949508"/>
              <a:ext cx="483327" cy="281889"/>
              <a:chOff x="5907121" y="1949508"/>
              <a:chExt cx="483327" cy="281889"/>
            </a:xfrm>
          </p:grpSpPr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0A40163-DBDA-4393-A60E-F015C1460167}"/>
                  </a:ext>
                </a:extLst>
              </p:cNvPr>
              <p:cNvSpPr txBox="1"/>
              <p:nvPr/>
            </p:nvSpPr>
            <p:spPr>
              <a:xfrm>
                <a:off x="5907121" y="1949508"/>
                <a:ext cx="309700" cy="281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S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63D01288-0035-4E89-8C50-A41C008C14C7}"/>
                  </a:ext>
                </a:extLst>
              </p:cNvPr>
              <p:cNvSpPr/>
              <p:nvPr/>
            </p:nvSpPr>
            <p:spPr>
              <a:xfrm rot="16200000">
                <a:off x="6255923" y="1955927"/>
                <a:ext cx="45720" cy="22333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3455BBA5-4511-4ABA-AA35-557D8846C604}"/>
                </a:ext>
              </a:extLst>
            </p:cNvPr>
            <p:cNvGrpSpPr/>
            <p:nvPr/>
          </p:nvGrpSpPr>
          <p:grpSpPr>
            <a:xfrm>
              <a:off x="5919492" y="2447769"/>
              <a:ext cx="483327" cy="253916"/>
              <a:chOff x="5919492" y="2447769"/>
              <a:chExt cx="483327" cy="253916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766A082-69CB-452F-8D91-2A4FC4A8B72E}"/>
                  </a:ext>
                </a:extLst>
              </p:cNvPr>
              <p:cNvSpPr txBox="1"/>
              <p:nvPr/>
            </p:nvSpPr>
            <p:spPr>
              <a:xfrm>
                <a:off x="5919492" y="2447769"/>
                <a:ext cx="3097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I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3C6F8A9B-D80F-4F23-B6F8-58806010B2D4}"/>
                  </a:ext>
                </a:extLst>
              </p:cNvPr>
              <p:cNvSpPr/>
              <p:nvPr/>
            </p:nvSpPr>
            <p:spPr>
              <a:xfrm rot="16200000">
                <a:off x="6268294" y="2454188"/>
                <a:ext cx="45720" cy="22333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CD60DA0-4E7C-4048-9BB3-47C4C6CFC528}"/>
                </a:ext>
              </a:extLst>
            </p:cNvPr>
            <p:cNvGrpSpPr/>
            <p:nvPr/>
          </p:nvGrpSpPr>
          <p:grpSpPr>
            <a:xfrm>
              <a:off x="6662201" y="983749"/>
              <a:ext cx="1061509" cy="862687"/>
              <a:chOff x="3592225" y="4544612"/>
              <a:chExt cx="1061509" cy="862687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2A40762-D9AB-4C5A-82F4-B0ED28CEF67E}"/>
                  </a:ext>
                </a:extLst>
              </p:cNvPr>
              <p:cNvSpPr txBox="1"/>
              <p:nvPr/>
            </p:nvSpPr>
            <p:spPr>
              <a:xfrm>
                <a:off x="3592225" y="5144606"/>
                <a:ext cx="1061509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CF – WP – P – P</a:t>
                </a:r>
              </a:p>
            </p:txBody>
          </p:sp>
          <p:sp>
            <p:nvSpPr>
              <p:cNvPr id="97" name="Rounded Rectangle 134">
                <a:extLst>
                  <a:ext uri="{FF2B5EF4-FFF2-40B4-BE49-F238E27FC236}">
                    <a16:creationId xmlns:a16="http://schemas.microsoft.com/office/drawing/2014/main" id="{F82EE645-E53D-4B66-BD57-060BF56B3258}"/>
                  </a:ext>
                </a:extLst>
              </p:cNvPr>
              <p:cNvSpPr/>
              <p:nvPr/>
            </p:nvSpPr>
            <p:spPr>
              <a:xfrm>
                <a:off x="3653267" y="4810902"/>
                <a:ext cx="928258" cy="59639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4509D27-9DCA-414F-9A5E-048555E257FE}"/>
                  </a:ext>
                </a:extLst>
              </p:cNvPr>
              <p:cNvSpPr txBox="1"/>
              <p:nvPr/>
            </p:nvSpPr>
            <p:spPr>
              <a:xfrm>
                <a:off x="3814131" y="4544612"/>
                <a:ext cx="56137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energy</a:t>
                </a: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5E25DCE0-D18E-47F6-B126-3E729A9D5F9A}"/>
                  </a:ext>
                </a:extLst>
              </p:cNvPr>
              <p:cNvSpPr/>
              <p:nvPr/>
            </p:nvSpPr>
            <p:spPr>
              <a:xfrm>
                <a:off x="3768411" y="4978014"/>
                <a:ext cx="45720" cy="20116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C238DA54-BCE3-4DAA-9AF3-B13CA04B4CC1}"/>
                  </a:ext>
                </a:extLst>
              </p:cNvPr>
              <p:cNvGrpSpPr/>
              <p:nvPr/>
            </p:nvGrpSpPr>
            <p:grpSpPr>
              <a:xfrm>
                <a:off x="3771956" y="4982649"/>
                <a:ext cx="735778" cy="201168"/>
                <a:chOff x="3771956" y="4982649"/>
                <a:chExt cx="735778" cy="201168"/>
              </a:xfrm>
            </p:grpSpPr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57F15DCE-6B0A-4C32-BAB7-056F6EDC56C2}"/>
                    </a:ext>
                  </a:extLst>
                </p:cNvPr>
                <p:cNvSpPr/>
                <p:nvPr/>
              </p:nvSpPr>
              <p:spPr>
                <a:xfrm>
                  <a:off x="4017215" y="4982649"/>
                  <a:ext cx="45720" cy="2011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D7BD98A5-226D-4CA4-80E2-45C2B9E36979}"/>
                    </a:ext>
                  </a:extLst>
                </p:cNvPr>
                <p:cNvSpPr/>
                <p:nvPr/>
              </p:nvSpPr>
              <p:spPr>
                <a:xfrm>
                  <a:off x="4266019" y="4982649"/>
                  <a:ext cx="45720" cy="2011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11162829-E3D8-4982-9238-5808903CE98B}"/>
                    </a:ext>
                  </a:extLst>
                </p:cNvPr>
                <p:cNvSpPr/>
                <p:nvPr/>
              </p:nvSpPr>
              <p:spPr>
                <a:xfrm>
                  <a:off x="4462014" y="4982649"/>
                  <a:ext cx="45720" cy="2011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BBDC1184-4F3A-4A49-B4D6-5312F287B98B}"/>
                    </a:ext>
                  </a:extLst>
                </p:cNvPr>
                <p:cNvSpPr/>
                <p:nvPr/>
              </p:nvSpPr>
              <p:spPr>
                <a:xfrm>
                  <a:off x="3771956" y="4982649"/>
                  <a:ext cx="45720" cy="2011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CCD5861D-5974-4876-9E39-12E5D312CFB0}"/>
                </a:ext>
              </a:extLst>
            </p:cNvPr>
            <p:cNvGrpSpPr/>
            <p:nvPr/>
          </p:nvGrpSpPr>
          <p:grpSpPr>
            <a:xfrm>
              <a:off x="8345879" y="1405190"/>
              <a:ext cx="953166" cy="564214"/>
              <a:chOff x="4973530" y="5211219"/>
              <a:chExt cx="953166" cy="564214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91CF9676-A180-49AA-8C86-FFCED0F87F6B}"/>
                  </a:ext>
                </a:extLst>
              </p:cNvPr>
              <p:cNvCxnSpPr/>
              <p:nvPr/>
            </p:nvCxnSpPr>
            <p:spPr>
              <a:xfrm>
                <a:off x="5288508" y="5656809"/>
                <a:ext cx="365760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FC65076A-5631-4E4E-A2AB-3E6B594FC26A}"/>
                  </a:ext>
                </a:extLst>
              </p:cNvPr>
              <p:cNvGrpSpPr/>
              <p:nvPr/>
            </p:nvGrpSpPr>
            <p:grpSpPr>
              <a:xfrm>
                <a:off x="5589744" y="5521517"/>
                <a:ext cx="336952" cy="253916"/>
                <a:chOff x="5989803" y="5507614"/>
                <a:chExt cx="336952" cy="253916"/>
              </a:xfrm>
            </p:grpSpPr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8860365B-E07A-4D18-8B10-B1D24EDE286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5935122" y="5605300"/>
                  <a:ext cx="204540" cy="63573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 extrusionH="76200">
                  <a:extrusionClr>
                    <a:schemeClr val="bg1"/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CDC9A270-58E1-47A7-8EB9-51043D77D76B}"/>
                    </a:ext>
                  </a:extLst>
                </p:cNvPr>
                <p:cNvSpPr txBox="1"/>
                <p:nvPr/>
              </p:nvSpPr>
              <p:spPr>
                <a:xfrm>
                  <a:off x="5989803" y="5507614"/>
                  <a:ext cx="336952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/>
                    <a:t>PD</a:t>
                  </a:r>
                </a:p>
              </p:txBody>
            </p: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D3EDA034-A7CF-46E1-8E39-D097D019ECAF}"/>
                  </a:ext>
                </a:extLst>
              </p:cNvPr>
              <p:cNvGrpSpPr/>
              <p:nvPr/>
            </p:nvGrpSpPr>
            <p:grpSpPr>
              <a:xfrm>
                <a:off x="4973530" y="5211219"/>
                <a:ext cx="417249" cy="558645"/>
                <a:chOff x="4226949" y="5195549"/>
                <a:chExt cx="417249" cy="558645"/>
              </a:xfrm>
            </p:grpSpPr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27FF6DD6-7FCE-41F2-B301-05234DDD699B}"/>
                    </a:ext>
                  </a:extLst>
                </p:cNvPr>
                <p:cNvSpPr/>
                <p:nvPr/>
              </p:nvSpPr>
              <p:spPr>
                <a:xfrm>
                  <a:off x="4226949" y="5297819"/>
                  <a:ext cx="64008" cy="3657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92A45CE5-1771-4C6D-8B23-DF017AF604F9}"/>
                    </a:ext>
                  </a:extLst>
                </p:cNvPr>
                <p:cNvSpPr/>
                <p:nvPr/>
              </p:nvSpPr>
              <p:spPr>
                <a:xfrm>
                  <a:off x="4513202" y="5291323"/>
                  <a:ext cx="64008" cy="3657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C4503E71-BC3F-4706-9AD9-7D63F60F6747}"/>
                    </a:ext>
                  </a:extLst>
                </p:cNvPr>
                <p:cNvSpPr/>
                <p:nvPr/>
              </p:nvSpPr>
              <p:spPr>
                <a:xfrm rot="5400000">
                  <a:off x="4372263" y="5481119"/>
                  <a:ext cx="64008" cy="32004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728DE7ED-C154-480A-9F02-5C558C8D7BF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00000">
                  <a:off x="4156683" y="5620137"/>
                  <a:ext cx="204540" cy="63573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 extrusionH="76200">
                  <a:extrusionClr>
                    <a:schemeClr val="bg1"/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986F49F5-8ECA-4D36-9D01-084D1A69376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00000">
                  <a:off x="4157962" y="5266032"/>
                  <a:ext cx="204540" cy="63573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 extrusionH="76200">
                  <a:extrusionClr>
                    <a:schemeClr val="bg1"/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A62AD98D-978D-481C-A449-8449C27A06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8100000">
                  <a:off x="4439657" y="5620138"/>
                  <a:ext cx="204540" cy="63573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 extrusionH="76200">
                  <a:extrusionClr>
                    <a:schemeClr val="bg1"/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31A1982B-BDC2-48E2-B44B-F8F06AC1CEA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8100000">
                  <a:off x="4439658" y="5266033"/>
                  <a:ext cx="204540" cy="63573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 extrusionH="76200">
                  <a:extrusionClr>
                    <a:schemeClr val="bg1"/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E1CAD1D5-DCA3-4B18-AB1E-A9AD05419C0C}"/>
                </a:ext>
              </a:extLst>
            </p:cNvPr>
            <p:cNvGrpSpPr/>
            <p:nvPr/>
          </p:nvGrpSpPr>
          <p:grpSpPr>
            <a:xfrm>
              <a:off x="8768557" y="1148968"/>
              <a:ext cx="309700" cy="474248"/>
              <a:chOff x="6154800" y="1705009"/>
              <a:chExt cx="309700" cy="474248"/>
            </a:xfrm>
          </p:grpSpPr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C963165-B009-4A62-8B86-E498D37D7A1B}"/>
                  </a:ext>
                </a:extLst>
              </p:cNvPr>
              <p:cNvSpPr txBox="1"/>
              <p:nvPr/>
            </p:nvSpPr>
            <p:spPr>
              <a:xfrm>
                <a:off x="6154800" y="1705009"/>
                <a:ext cx="309700" cy="281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S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9164BB4F-AE57-4D19-9DE6-81BEDBF0E243}"/>
                  </a:ext>
                </a:extLst>
              </p:cNvPr>
              <p:cNvSpPr/>
              <p:nvPr/>
            </p:nvSpPr>
            <p:spPr>
              <a:xfrm>
                <a:off x="6255923" y="1955927"/>
                <a:ext cx="45720" cy="22333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F5AE5D15-772E-4893-96E9-9592FC168224}"/>
                </a:ext>
              </a:extLst>
            </p:cNvPr>
            <p:cNvGrpSpPr/>
            <p:nvPr/>
          </p:nvGrpSpPr>
          <p:grpSpPr>
            <a:xfrm>
              <a:off x="6438003" y="2689020"/>
              <a:ext cx="365806" cy="485926"/>
              <a:chOff x="6010241" y="3647292"/>
              <a:chExt cx="365806" cy="485926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AC93972B-E8E0-44B1-BEBD-20CF1522C5A0}"/>
                      </a:ext>
                    </a:extLst>
                  </p:cNvPr>
                  <p:cNvSpPr txBox="1"/>
                  <p:nvPr/>
                </p:nvSpPr>
                <p:spPr>
                  <a:xfrm>
                    <a:off x="6010241" y="3879302"/>
                    <a:ext cx="365806" cy="2539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5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1050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AC93972B-E8E0-44B1-BEBD-20CF1522C5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10241" y="3879302"/>
                    <a:ext cx="365806" cy="25391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BE80292-B873-43C3-AA18-EC2E669CAEB6}"/>
                  </a:ext>
                </a:extLst>
              </p:cNvPr>
              <p:cNvSpPr/>
              <p:nvPr/>
            </p:nvSpPr>
            <p:spPr>
              <a:xfrm>
                <a:off x="6180252" y="3647292"/>
                <a:ext cx="45720" cy="22333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25A9904F-126E-4514-A5E5-7A6BA124801B}"/>
                </a:ext>
              </a:extLst>
            </p:cNvPr>
            <p:cNvSpPr txBox="1"/>
            <p:nvPr/>
          </p:nvSpPr>
          <p:spPr>
            <a:xfrm>
              <a:off x="7848615" y="1719006"/>
              <a:ext cx="3097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6801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B73A04-F003-40AA-A3A2-94CD023D1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80" y="1725168"/>
            <a:ext cx="3901440" cy="340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36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C6B5C2-E709-4350-8242-C61BC5402F4C}"/>
              </a:ext>
            </a:extLst>
          </p:cNvPr>
          <p:cNvSpPr txBox="1"/>
          <p:nvPr/>
        </p:nvSpPr>
        <p:spPr>
          <a:xfrm>
            <a:off x="328330" y="327275"/>
            <a:ext cx="6718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Fresnel geometry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B3B1AD-82C6-4735-AA0D-9550B548FA0D}"/>
              </a:ext>
            </a:extLst>
          </p:cNvPr>
          <p:cNvGrpSpPr/>
          <p:nvPr/>
        </p:nvGrpSpPr>
        <p:grpSpPr>
          <a:xfrm>
            <a:off x="2103789" y="1093171"/>
            <a:ext cx="8115244" cy="4042882"/>
            <a:chOff x="2103789" y="1093171"/>
            <a:chExt cx="8115244" cy="404288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64DCD43-4C65-4115-902D-A2B07FB7257D}"/>
                </a:ext>
              </a:extLst>
            </p:cNvPr>
            <p:cNvGrpSpPr/>
            <p:nvPr/>
          </p:nvGrpSpPr>
          <p:grpSpPr>
            <a:xfrm>
              <a:off x="2443763" y="1458329"/>
              <a:ext cx="3617843" cy="3677724"/>
              <a:chOff x="3554963" y="1428149"/>
              <a:chExt cx="3617843" cy="367772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7EE3F7E-75FC-45F4-AB72-6F17C470D371}"/>
                  </a:ext>
                </a:extLst>
              </p:cNvPr>
              <p:cNvSpPr/>
              <p:nvPr/>
            </p:nvSpPr>
            <p:spPr>
              <a:xfrm>
                <a:off x="4333461" y="2135493"/>
                <a:ext cx="1664094" cy="297038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CC858006-726D-450F-B736-AFE0F0305129}"/>
                      </a:ext>
                    </a:extLst>
                  </p:cNvPr>
                  <p:cNvSpPr txBox="1"/>
                  <p:nvPr/>
                </p:nvSpPr>
                <p:spPr>
                  <a:xfrm>
                    <a:off x="4949687" y="1428149"/>
                    <a:ext cx="43164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CC858006-726D-450F-B736-AFE0F03051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49687" y="1428149"/>
                    <a:ext cx="431642" cy="40011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9D97CBD6-534B-40AF-BBB1-3837D28C786C}"/>
                  </a:ext>
                </a:extLst>
              </p:cNvPr>
              <p:cNvCxnSpPr/>
              <p:nvPr/>
            </p:nvCxnSpPr>
            <p:spPr>
              <a:xfrm>
                <a:off x="4333461" y="1828800"/>
                <a:ext cx="166409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BB2EB5A6-0A32-4CCE-B4D6-9FAC283AE6B6}"/>
                      </a:ext>
                    </a:extLst>
                  </p:cNvPr>
                  <p:cNvSpPr txBox="1"/>
                  <p:nvPr/>
                </p:nvSpPr>
                <p:spPr>
                  <a:xfrm>
                    <a:off x="6741164" y="2352869"/>
                    <a:ext cx="43164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BB2EB5A6-0A32-4CCE-B4D6-9FAC283AE6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41164" y="2352869"/>
                    <a:ext cx="431642" cy="4001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1092C556-F787-4362-9858-A29135F943FC}"/>
                      </a:ext>
                    </a:extLst>
                  </p:cNvPr>
                  <p:cNvSpPr txBox="1"/>
                  <p:nvPr/>
                </p:nvSpPr>
                <p:spPr>
                  <a:xfrm>
                    <a:off x="3554963" y="3686264"/>
                    <a:ext cx="43164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1092C556-F787-4362-9858-A29135F943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4963" y="3686264"/>
                    <a:ext cx="431642" cy="4001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D1BB337B-D027-4E0D-A766-0A087C731F6A}"/>
                      </a:ext>
                    </a:extLst>
                  </p:cNvPr>
                  <p:cNvSpPr txBox="1"/>
                  <p:nvPr/>
                </p:nvSpPr>
                <p:spPr>
                  <a:xfrm>
                    <a:off x="3554963" y="4631903"/>
                    <a:ext cx="43164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D1BB337B-D027-4E0D-A766-0A087C731F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4963" y="4631903"/>
                    <a:ext cx="431642" cy="40011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5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BDB03065-58A1-404F-87E2-0F258358F75D}"/>
                      </a:ext>
                    </a:extLst>
                  </p:cNvPr>
                  <p:cNvSpPr txBox="1"/>
                  <p:nvPr/>
                </p:nvSpPr>
                <p:spPr>
                  <a:xfrm>
                    <a:off x="4699383" y="2780897"/>
                    <a:ext cx="43164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BDB03065-58A1-404F-87E2-0F258358F7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99383" y="2780897"/>
                    <a:ext cx="431642" cy="40011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8E635B08-0810-400F-BB45-7A58279FB376}"/>
                  </a:ext>
                </a:extLst>
              </p:cNvPr>
              <p:cNvCxnSpPr/>
              <p:nvPr/>
            </p:nvCxnSpPr>
            <p:spPr>
              <a:xfrm>
                <a:off x="3554963" y="2550087"/>
                <a:ext cx="315212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DCF6EEA6-14E1-4E5A-B726-75AB1B633B21}"/>
                  </a:ext>
                </a:extLst>
              </p:cNvPr>
              <p:cNvCxnSpPr/>
              <p:nvPr/>
            </p:nvCxnSpPr>
            <p:spPr>
              <a:xfrm>
                <a:off x="3820953" y="2965563"/>
                <a:ext cx="9144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Arrow: U-Turn 18">
                <a:extLst>
                  <a:ext uri="{FF2B5EF4-FFF2-40B4-BE49-F238E27FC236}">
                    <a16:creationId xmlns:a16="http://schemas.microsoft.com/office/drawing/2014/main" id="{FD30107F-A147-488B-BCD4-901C56C97C79}"/>
                  </a:ext>
                </a:extLst>
              </p:cNvPr>
              <p:cNvSpPr/>
              <p:nvPr/>
            </p:nvSpPr>
            <p:spPr>
              <a:xfrm rot="5400000">
                <a:off x="4024676" y="4026315"/>
                <a:ext cx="630425" cy="1319414"/>
              </a:xfrm>
              <a:prstGeom prst="uturnArrow">
                <a:avLst>
                  <a:gd name="adj1" fmla="val 10586"/>
                  <a:gd name="adj2" fmla="val 25000"/>
                  <a:gd name="adj3" fmla="val 25901"/>
                  <a:gd name="adj4" fmla="val 43750"/>
                  <a:gd name="adj5" fmla="val 75431"/>
                </a:avLst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Arrow: U-Turn 20">
                <a:extLst>
                  <a:ext uri="{FF2B5EF4-FFF2-40B4-BE49-F238E27FC236}">
                    <a16:creationId xmlns:a16="http://schemas.microsoft.com/office/drawing/2014/main" id="{7A635CB2-E297-4869-8EB3-4DF0BA4D0997}"/>
                  </a:ext>
                </a:extLst>
              </p:cNvPr>
              <p:cNvSpPr/>
              <p:nvPr/>
            </p:nvSpPr>
            <p:spPr>
              <a:xfrm rot="5400000">
                <a:off x="4881486" y="2273135"/>
                <a:ext cx="630387" cy="2942119"/>
              </a:xfrm>
              <a:prstGeom prst="uturnArrow">
                <a:avLst>
                  <a:gd name="adj1" fmla="val 10586"/>
                  <a:gd name="adj2" fmla="val 25000"/>
                  <a:gd name="adj3" fmla="val 25901"/>
                  <a:gd name="adj4" fmla="val 43750"/>
                  <a:gd name="adj5" fmla="val 91593"/>
                </a:avLst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5E6C7B0-324E-4DE4-9BA6-3F942FA0B363}"/>
                </a:ext>
              </a:extLst>
            </p:cNvPr>
            <p:cNvGrpSpPr/>
            <p:nvPr/>
          </p:nvGrpSpPr>
          <p:grpSpPr>
            <a:xfrm>
              <a:off x="6723559" y="2090302"/>
              <a:ext cx="3495474" cy="2970380"/>
              <a:chOff x="7683395" y="2013816"/>
              <a:chExt cx="3495474" cy="297038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2982B9C-99EB-4FA2-BAA0-CF89D3009D1E}"/>
                  </a:ext>
                </a:extLst>
              </p:cNvPr>
              <p:cNvSpPr/>
              <p:nvPr/>
            </p:nvSpPr>
            <p:spPr>
              <a:xfrm>
                <a:off x="7814049" y="2013816"/>
                <a:ext cx="1664094" cy="297038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568411D-6DB3-481A-888F-55AAD2481B22}"/>
                  </a:ext>
                </a:extLst>
              </p:cNvPr>
              <p:cNvSpPr/>
              <p:nvPr/>
            </p:nvSpPr>
            <p:spPr>
              <a:xfrm>
                <a:off x="9478143" y="2013816"/>
                <a:ext cx="1664094" cy="297038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6FF56C0-2E62-4AF3-80A5-7389EDD83628}"/>
                  </a:ext>
                </a:extLst>
              </p:cNvPr>
              <p:cNvSpPr txBox="1"/>
              <p:nvPr/>
            </p:nvSpPr>
            <p:spPr>
              <a:xfrm>
                <a:off x="8921997" y="2089076"/>
                <a:ext cx="1112292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interface</a:t>
                </a: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04C0C059-D012-4B96-8D31-31AD97E9E603}"/>
                  </a:ext>
                </a:extLst>
              </p:cNvPr>
              <p:cNvGrpSpPr/>
              <p:nvPr/>
            </p:nvGrpSpPr>
            <p:grpSpPr>
              <a:xfrm rot="1800000">
                <a:off x="7685977" y="2991990"/>
                <a:ext cx="1920240" cy="5163"/>
                <a:chOff x="5298977" y="534088"/>
                <a:chExt cx="1711423" cy="5163"/>
              </a:xfrm>
            </p:grpSpPr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21E8622E-C5E0-4B63-A329-1A8E260529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98977" y="534088"/>
                  <a:ext cx="914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63B0EC16-F0CD-44AB-9852-18BFF04C85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539251"/>
                  <a:ext cx="914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077504C-31C2-4392-A0C8-A05856E9C08F}"/>
                  </a:ext>
                </a:extLst>
              </p:cNvPr>
              <p:cNvCxnSpPr>
                <a:cxnSpLocks/>
                <a:stCxn id="23" idx="1"/>
                <a:endCxn id="24" idx="3"/>
              </p:cNvCxnSpPr>
              <p:nvPr/>
            </p:nvCxnSpPr>
            <p:spPr>
              <a:xfrm>
                <a:off x="7814049" y="3499006"/>
                <a:ext cx="3328188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9F4DDE24-2465-4A24-B526-4ABABA23C904}"/>
                  </a:ext>
                </a:extLst>
              </p:cNvPr>
              <p:cNvGrpSpPr/>
              <p:nvPr/>
            </p:nvGrpSpPr>
            <p:grpSpPr>
              <a:xfrm rot="9000000">
                <a:off x="7683395" y="4001810"/>
                <a:ext cx="1920240" cy="5163"/>
                <a:chOff x="5298977" y="534088"/>
                <a:chExt cx="1711423" cy="5163"/>
              </a:xfrm>
            </p:grpSpPr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8AEC5EBD-E613-4A82-ADE1-960FE70034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98977" y="534088"/>
                  <a:ext cx="914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489868B0-6CF7-452A-891B-C20222E34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539251"/>
                  <a:ext cx="914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836FB6D1-6A8E-4E1A-935B-5ADF6AA79693}"/>
                  </a:ext>
                </a:extLst>
              </p:cNvPr>
              <p:cNvGrpSpPr/>
              <p:nvPr/>
            </p:nvGrpSpPr>
            <p:grpSpPr>
              <a:xfrm rot="1200000">
                <a:off x="9441509" y="3815850"/>
                <a:ext cx="1737360" cy="5163"/>
                <a:chOff x="5298977" y="534088"/>
                <a:chExt cx="1711423" cy="5163"/>
              </a:xfrm>
            </p:grpSpPr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D9A6F33C-3A07-45ED-B581-A8CADC2D7D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98977" y="534088"/>
                  <a:ext cx="914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FF2D9CB6-CB70-42BD-A589-9269E376B4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539251"/>
                  <a:ext cx="914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313D9438-0729-4832-9CB5-B98B375A932C}"/>
                      </a:ext>
                    </a:extLst>
                  </p:cNvPr>
                  <p:cNvSpPr txBox="1"/>
                  <p:nvPr/>
                </p:nvSpPr>
                <p:spPr>
                  <a:xfrm>
                    <a:off x="8963755" y="4512592"/>
                    <a:ext cx="503536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313D9438-0729-4832-9CB5-B98B375A93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63755" y="4512592"/>
                    <a:ext cx="503536" cy="40011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67A2F104-EA06-4BDD-9674-A57E7F094453}"/>
                      </a:ext>
                    </a:extLst>
                  </p:cNvPr>
                  <p:cNvSpPr txBox="1"/>
                  <p:nvPr/>
                </p:nvSpPr>
                <p:spPr>
                  <a:xfrm>
                    <a:off x="9501467" y="4526227"/>
                    <a:ext cx="509498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67A2F104-EA06-4BDD-9674-A57E7F0944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01467" y="4526227"/>
                    <a:ext cx="509498" cy="40011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859D3B7C-EB38-4A8A-A4DD-3C1FC49EDEA2}"/>
                      </a:ext>
                    </a:extLst>
                  </p:cNvPr>
                  <p:cNvSpPr txBox="1"/>
                  <p:nvPr/>
                </p:nvSpPr>
                <p:spPr>
                  <a:xfrm>
                    <a:off x="8006207" y="2210802"/>
                    <a:ext cx="348300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859D3B7C-EB38-4A8A-A4DD-3C1FC49EDEA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6207" y="2210802"/>
                    <a:ext cx="348300" cy="40011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7A5A5B2E-74DA-46E2-BB94-5D2C350F4C92}"/>
                      </a:ext>
                    </a:extLst>
                  </p:cNvPr>
                  <p:cNvSpPr txBox="1"/>
                  <p:nvPr/>
                </p:nvSpPr>
                <p:spPr>
                  <a:xfrm>
                    <a:off x="7907239" y="3841491"/>
                    <a:ext cx="413383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7A5A5B2E-74DA-46E2-BB94-5D2C350F4C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07239" y="3841491"/>
                    <a:ext cx="413383" cy="40011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E28BC7C7-86D9-414D-A419-A3F4F2F6206E}"/>
                      </a:ext>
                    </a:extLst>
                  </p:cNvPr>
                  <p:cNvSpPr txBox="1"/>
                  <p:nvPr/>
                </p:nvSpPr>
                <p:spPr>
                  <a:xfrm>
                    <a:off x="10698926" y="4069335"/>
                    <a:ext cx="40030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E28BC7C7-86D9-414D-A419-A3F4F2F620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98926" y="4069335"/>
                    <a:ext cx="400302" cy="40011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A3E39899-0057-474C-9654-DA5C7CE8B018}"/>
                      </a:ext>
                    </a:extLst>
                  </p:cNvPr>
                  <p:cNvSpPr txBox="1"/>
                  <p:nvPr/>
                </p:nvSpPr>
                <p:spPr>
                  <a:xfrm>
                    <a:off x="8564454" y="3097136"/>
                    <a:ext cx="46038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A3E39899-0057-474C-9654-DA5C7CE8B0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64454" y="3097136"/>
                    <a:ext cx="460382" cy="40011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5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C8B7CC34-07A5-4AF1-80A3-2913C54D7485}"/>
                      </a:ext>
                    </a:extLst>
                  </p:cNvPr>
                  <p:cNvSpPr txBox="1"/>
                  <p:nvPr/>
                </p:nvSpPr>
                <p:spPr>
                  <a:xfrm>
                    <a:off x="8649609" y="3451303"/>
                    <a:ext cx="487633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C8B7CC34-07A5-4AF1-80A3-2913C54D74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9609" y="3451303"/>
                    <a:ext cx="487633" cy="40011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FBA38AC1-3C41-4AE8-AF56-A65CF47BE13E}"/>
                      </a:ext>
                    </a:extLst>
                  </p:cNvPr>
                  <p:cNvSpPr txBox="1"/>
                  <p:nvPr/>
                </p:nvSpPr>
                <p:spPr>
                  <a:xfrm>
                    <a:off x="10241416" y="3462433"/>
                    <a:ext cx="487633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FBA38AC1-3C41-4AE8-AF56-A65CF47BE1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41416" y="3462433"/>
                    <a:ext cx="487633" cy="40011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805BBBD3-94EA-4E05-BBB4-78341CFC7DA3}"/>
                  </a:ext>
                </a:extLst>
              </p:cNvPr>
              <p:cNvSpPr/>
              <p:nvPr/>
            </p:nvSpPr>
            <p:spPr>
              <a:xfrm rot="11821795">
                <a:off x="8386248" y="2853336"/>
                <a:ext cx="745117" cy="1158873"/>
              </a:xfrm>
              <a:prstGeom prst="arc">
                <a:avLst>
                  <a:gd name="adj1" fmla="val 19865443"/>
                  <a:gd name="adj2" fmla="val 3159472"/>
                </a:avLst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0C737279-2C29-4544-8D8D-4E1DA221E679}"/>
                  </a:ext>
                </a:extLst>
              </p:cNvPr>
              <p:cNvSpPr/>
              <p:nvPr/>
            </p:nvSpPr>
            <p:spPr>
              <a:xfrm rot="9542479">
                <a:off x="8663532" y="3154610"/>
                <a:ext cx="745117" cy="1158873"/>
              </a:xfrm>
              <a:prstGeom prst="arc">
                <a:avLst>
                  <a:gd name="adj1" fmla="val 21036648"/>
                  <a:gd name="adj2" fmla="val 3159472"/>
                </a:avLst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Arc 60">
                <a:extLst>
                  <a:ext uri="{FF2B5EF4-FFF2-40B4-BE49-F238E27FC236}">
                    <a16:creationId xmlns:a16="http://schemas.microsoft.com/office/drawing/2014/main" id="{E67258CC-DD5F-46FC-9078-8991CFED24CC}"/>
                  </a:ext>
                </a:extLst>
              </p:cNvPr>
              <p:cNvSpPr/>
              <p:nvPr/>
            </p:nvSpPr>
            <p:spPr>
              <a:xfrm rot="853021">
                <a:off x="10246718" y="3003620"/>
                <a:ext cx="745117" cy="1158873"/>
              </a:xfrm>
              <a:prstGeom prst="arc">
                <a:avLst>
                  <a:gd name="adj1" fmla="val 19865443"/>
                  <a:gd name="adj2" fmla="val 3159472"/>
                </a:avLst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966D3C2-E169-42D7-A0EC-7D61BD58DAC1}"/>
                  </a:ext>
                </a:extLst>
              </p:cNvPr>
              <p:cNvSpPr txBox="1"/>
              <p:nvPr/>
            </p:nvSpPr>
            <p:spPr>
              <a:xfrm>
                <a:off x="10159957" y="3049579"/>
                <a:ext cx="931665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normal</a:t>
                </a: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2148049-2BDD-4F6A-BC47-F1C218D032BA}"/>
                </a:ext>
              </a:extLst>
            </p:cNvPr>
            <p:cNvSpPr txBox="1"/>
            <p:nvPr/>
          </p:nvSpPr>
          <p:spPr>
            <a:xfrm>
              <a:off x="2103789" y="1102682"/>
              <a:ext cx="4651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a)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32684A6-F4A2-47C3-8EA6-07D7EB1CF8D9}"/>
                </a:ext>
              </a:extLst>
            </p:cNvPr>
            <p:cNvSpPr txBox="1"/>
            <p:nvPr/>
          </p:nvSpPr>
          <p:spPr>
            <a:xfrm>
              <a:off x="6311788" y="1093171"/>
              <a:ext cx="4828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0792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A60D14D3-56AF-4FBE-8EAC-07632DC5831A}"/>
              </a:ext>
            </a:extLst>
          </p:cNvPr>
          <p:cNvGrpSpPr/>
          <p:nvPr/>
        </p:nvGrpSpPr>
        <p:grpSpPr>
          <a:xfrm>
            <a:off x="384387" y="6373"/>
            <a:ext cx="8153123" cy="2206755"/>
            <a:chOff x="384387" y="62357"/>
            <a:chExt cx="8153123" cy="220675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054BA0F-D044-480A-93A5-F3DEAD3A665A}"/>
                </a:ext>
              </a:extLst>
            </p:cNvPr>
            <p:cNvGrpSpPr/>
            <p:nvPr/>
          </p:nvGrpSpPr>
          <p:grpSpPr>
            <a:xfrm>
              <a:off x="384387" y="998280"/>
              <a:ext cx="5554016" cy="1270832"/>
              <a:chOff x="863284" y="1626282"/>
              <a:chExt cx="10466381" cy="1270832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6C52265-B8C2-4736-8E6C-56985E8577B2}"/>
                  </a:ext>
                </a:extLst>
              </p:cNvPr>
              <p:cNvGrpSpPr/>
              <p:nvPr/>
            </p:nvGrpSpPr>
            <p:grpSpPr>
              <a:xfrm>
                <a:off x="3352800" y="1626282"/>
                <a:ext cx="5486400" cy="365760"/>
                <a:chOff x="3629202" y="1626284"/>
                <a:chExt cx="5486400" cy="365760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8C364F73-09FA-457B-B39E-865DCBA23913}"/>
                    </a:ext>
                  </a:extLst>
                </p:cNvPr>
                <p:cNvSpPr/>
                <p:nvPr/>
              </p:nvSpPr>
              <p:spPr>
                <a:xfrm>
                  <a:off x="3629202" y="1900604"/>
                  <a:ext cx="5486400" cy="91440"/>
                </a:xfrm>
                <a:prstGeom prst="rect">
                  <a:avLst/>
                </a:prstGeom>
                <a:solidFill>
                  <a:srgbClr val="2994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383D4E49-3533-4EF7-B502-B8EC6260BCE8}"/>
                    </a:ext>
                  </a:extLst>
                </p:cNvPr>
                <p:cNvSpPr/>
                <p:nvPr/>
              </p:nvSpPr>
              <p:spPr>
                <a:xfrm>
                  <a:off x="3629202" y="1626284"/>
                  <a:ext cx="548640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BA43203D-CB4A-4A9C-A3C8-55C2E01DCC06}"/>
                  </a:ext>
                </a:extLst>
              </p:cNvPr>
              <p:cNvGrpSpPr/>
              <p:nvPr/>
            </p:nvGrpSpPr>
            <p:grpSpPr>
              <a:xfrm>
                <a:off x="863284" y="1708391"/>
                <a:ext cx="3657600" cy="1188723"/>
                <a:chOff x="863284" y="1708391"/>
                <a:chExt cx="3657600" cy="1188723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3D95DCD0-44AE-4A85-9A92-1CA6A7965FB4}"/>
                    </a:ext>
                  </a:extLst>
                </p:cNvPr>
                <p:cNvGrpSpPr/>
                <p:nvPr/>
              </p:nvGrpSpPr>
              <p:grpSpPr>
                <a:xfrm>
                  <a:off x="863284" y="1982714"/>
                  <a:ext cx="3657600" cy="914400"/>
                  <a:chOff x="1558077" y="1990665"/>
                  <a:chExt cx="3657600" cy="914400"/>
                </a:xfrm>
              </p:grpSpPr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5ED09BE8-E5B4-4A36-8931-00258F46B9F0}"/>
                      </a:ext>
                    </a:extLst>
                  </p:cNvPr>
                  <p:cNvSpPr/>
                  <p:nvPr/>
                </p:nvSpPr>
                <p:spPr>
                  <a:xfrm>
                    <a:off x="1558077" y="1990665"/>
                    <a:ext cx="2743200" cy="91440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Isosceles Triangle 10">
                    <a:extLst>
                      <a:ext uri="{FF2B5EF4-FFF2-40B4-BE49-F238E27FC236}">
                        <a16:creationId xmlns:a16="http://schemas.microsoft.com/office/drawing/2014/main" id="{1E93F392-D8C6-4429-B225-8542FC7730A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301277" y="1990665"/>
                    <a:ext cx="914400" cy="914400"/>
                  </a:xfrm>
                  <a:prstGeom prst="triangle">
                    <a:avLst>
                      <a:gd name="adj" fmla="val 10000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31514D06-EFF7-4252-A134-90E2BE058279}"/>
                    </a:ext>
                  </a:extLst>
                </p:cNvPr>
                <p:cNvSpPr/>
                <p:nvPr/>
              </p:nvSpPr>
              <p:spPr>
                <a:xfrm>
                  <a:off x="863285" y="1708391"/>
                  <a:ext cx="2489516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5006F9E8-E9E2-4786-8A0F-172C575B0030}"/>
                  </a:ext>
                </a:extLst>
              </p:cNvPr>
              <p:cNvGrpSpPr/>
              <p:nvPr/>
            </p:nvGrpSpPr>
            <p:grpSpPr>
              <a:xfrm>
                <a:off x="7672065" y="1708391"/>
                <a:ext cx="3657600" cy="1188723"/>
                <a:chOff x="7672065" y="1708391"/>
                <a:chExt cx="3657600" cy="1188723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F55E3628-F299-438A-8467-4E5DFE496255}"/>
                    </a:ext>
                  </a:extLst>
                </p:cNvPr>
                <p:cNvGrpSpPr/>
                <p:nvPr/>
              </p:nvGrpSpPr>
              <p:grpSpPr>
                <a:xfrm>
                  <a:off x="7672065" y="1982714"/>
                  <a:ext cx="3657600" cy="914400"/>
                  <a:chOff x="7501677" y="1982714"/>
                  <a:chExt cx="3657600" cy="914400"/>
                </a:xfrm>
              </p:grpSpPr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40E9F8A1-9A76-4533-AE8E-314A5DAE8583}"/>
                      </a:ext>
                    </a:extLst>
                  </p:cNvPr>
                  <p:cNvSpPr/>
                  <p:nvPr/>
                </p:nvSpPr>
                <p:spPr>
                  <a:xfrm>
                    <a:off x="8416077" y="1982714"/>
                    <a:ext cx="2743200" cy="91440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" name="Isosceles Triangle 8">
                    <a:extLst>
                      <a:ext uri="{FF2B5EF4-FFF2-40B4-BE49-F238E27FC236}">
                        <a16:creationId xmlns:a16="http://schemas.microsoft.com/office/drawing/2014/main" id="{50D53201-FA1F-4E9C-8559-E5C99B89B259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501677" y="1982714"/>
                    <a:ext cx="914400" cy="914400"/>
                  </a:xfrm>
                  <a:prstGeom prst="triangle">
                    <a:avLst>
                      <a:gd name="adj" fmla="val 10000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90B97BA-F501-4506-8F65-D6CCBD65F731}"/>
                    </a:ext>
                  </a:extLst>
                </p:cNvPr>
                <p:cNvSpPr/>
                <p:nvPr/>
              </p:nvSpPr>
              <p:spPr>
                <a:xfrm>
                  <a:off x="8839199" y="1708391"/>
                  <a:ext cx="2489516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B47BD5F-AA66-4077-A43E-E1E05FF25A50}"/>
                </a:ext>
              </a:extLst>
            </p:cNvPr>
            <p:cNvGrpSpPr/>
            <p:nvPr/>
          </p:nvGrpSpPr>
          <p:grpSpPr>
            <a:xfrm>
              <a:off x="6664825" y="687824"/>
              <a:ext cx="1872685" cy="1477328"/>
              <a:chOff x="6157850" y="3830305"/>
              <a:chExt cx="1872685" cy="1477328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92E9BEB-7D13-4B1B-8B87-CF935C2C3933}"/>
                  </a:ext>
                </a:extLst>
              </p:cNvPr>
              <p:cNvSpPr/>
              <p:nvPr/>
            </p:nvSpPr>
            <p:spPr>
              <a:xfrm>
                <a:off x="6157850" y="4991717"/>
                <a:ext cx="274320" cy="27432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E074875-EBF4-466C-BB0E-57F7836F7BDF}"/>
                  </a:ext>
                </a:extLst>
              </p:cNvPr>
              <p:cNvSpPr txBox="1"/>
              <p:nvPr/>
            </p:nvSpPr>
            <p:spPr>
              <a:xfrm>
                <a:off x="6463273" y="3830305"/>
                <a:ext cx="1567262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100 nm Ge</a:t>
                </a:r>
              </a:p>
              <a:p>
                <a:endParaRPr lang="en-US" dirty="0"/>
              </a:p>
              <a:p>
                <a:r>
                  <a:rPr lang="en-US" dirty="0"/>
                  <a:t>30 nm SiNx</a:t>
                </a:r>
              </a:p>
              <a:p>
                <a:endParaRPr lang="en-US" dirty="0"/>
              </a:p>
              <a:p>
                <a:r>
                  <a:rPr lang="en-US" dirty="0"/>
                  <a:t>500 </a:t>
                </a:r>
                <a:r>
                  <a:rPr lang="el-GR" dirty="0"/>
                  <a:t>μ</a:t>
                </a:r>
                <a:r>
                  <a:rPr lang="en-US" dirty="0"/>
                  <a:t>m Si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CC6B457-D30D-4624-8DBF-239CF4941A10}"/>
                  </a:ext>
                </a:extLst>
              </p:cNvPr>
              <p:cNvSpPr/>
              <p:nvPr/>
            </p:nvSpPr>
            <p:spPr>
              <a:xfrm>
                <a:off x="6157850" y="4431809"/>
                <a:ext cx="274320" cy="274320"/>
              </a:xfrm>
              <a:prstGeom prst="rect">
                <a:avLst/>
              </a:prstGeom>
              <a:solidFill>
                <a:srgbClr val="29942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6801E78-D2E9-4262-9487-1B5C61E715FF}"/>
                  </a:ext>
                </a:extLst>
              </p:cNvPr>
              <p:cNvSpPr/>
              <p:nvPr/>
            </p:nvSpPr>
            <p:spPr>
              <a:xfrm>
                <a:off x="6157850" y="3896197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63D024A-F4F7-4E67-82A1-E30B283D7485}"/>
                </a:ext>
              </a:extLst>
            </p:cNvPr>
            <p:cNvGrpSpPr/>
            <p:nvPr/>
          </p:nvGrpSpPr>
          <p:grpSpPr>
            <a:xfrm>
              <a:off x="2362627" y="465667"/>
              <a:ext cx="1554480" cy="387994"/>
              <a:chOff x="2362627" y="465667"/>
              <a:chExt cx="1554480" cy="387994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EB1E34-8353-46F1-ADCE-21571639E330}"/>
                  </a:ext>
                </a:extLst>
              </p:cNvPr>
              <p:cNvSpPr txBox="1"/>
              <p:nvPr/>
            </p:nvSpPr>
            <p:spPr>
              <a:xfrm>
                <a:off x="2795195" y="465667"/>
                <a:ext cx="7232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 mm</a:t>
                </a: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85D832CB-526C-4AB3-9A2A-1F4265FA00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2627" y="853661"/>
                <a:ext cx="155448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412DBBB-A7BD-4F8B-A89B-EEF04C0032F5}"/>
                </a:ext>
              </a:extLst>
            </p:cNvPr>
            <p:cNvGrpSpPr/>
            <p:nvPr/>
          </p:nvGrpSpPr>
          <p:grpSpPr>
            <a:xfrm>
              <a:off x="384387" y="62357"/>
              <a:ext cx="5553512" cy="403310"/>
              <a:chOff x="384387" y="62357"/>
              <a:chExt cx="5553512" cy="403310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6DBFAE5-4A82-48A9-A33A-148595D3CD2C}"/>
                  </a:ext>
                </a:extLst>
              </p:cNvPr>
              <p:cNvSpPr txBox="1"/>
              <p:nvPr/>
            </p:nvSpPr>
            <p:spPr>
              <a:xfrm>
                <a:off x="2707830" y="62357"/>
                <a:ext cx="8980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7.5 mm</a:t>
                </a: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02ECB51B-D03A-4086-9F15-508D867FF1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4387" y="445360"/>
                <a:ext cx="5553512" cy="2030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9BC4861-1B0D-483B-B80D-C9A91C27800C}"/>
              </a:ext>
            </a:extLst>
          </p:cNvPr>
          <p:cNvGrpSpPr/>
          <p:nvPr/>
        </p:nvGrpSpPr>
        <p:grpSpPr>
          <a:xfrm>
            <a:off x="1061874" y="3453740"/>
            <a:ext cx="8153124" cy="2206755"/>
            <a:chOff x="1061874" y="3453740"/>
            <a:chExt cx="8153124" cy="2206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F2EAE79-DB91-489F-BCCC-922DDCDBED07}"/>
                </a:ext>
              </a:extLst>
            </p:cNvPr>
            <p:cNvGrpSpPr/>
            <p:nvPr/>
          </p:nvGrpSpPr>
          <p:grpSpPr>
            <a:xfrm>
              <a:off x="1061874" y="4389663"/>
              <a:ext cx="5554017" cy="1270832"/>
              <a:chOff x="1061874" y="4389663"/>
              <a:chExt cx="5554017" cy="1270832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4A5EE89-903D-4004-833D-D996EE32BC61}"/>
                  </a:ext>
                </a:extLst>
              </p:cNvPr>
              <p:cNvGrpSpPr/>
              <p:nvPr/>
            </p:nvGrpSpPr>
            <p:grpSpPr>
              <a:xfrm>
                <a:off x="1061874" y="4389663"/>
                <a:ext cx="5553512" cy="365760"/>
                <a:chOff x="3629202" y="1626284"/>
                <a:chExt cx="5486400" cy="365760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06CDBBE5-E555-4440-8930-455EC733ED1A}"/>
                    </a:ext>
                  </a:extLst>
                </p:cNvPr>
                <p:cNvSpPr/>
                <p:nvPr/>
              </p:nvSpPr>
              <p:spPr>
                <a:xfrm>
                  <a:off x="3629202" y="1900604"/>
                  <a:ext cx="5486400" cy="91440"/>
                </a:xfrm>
                <a:prstGeom prst="rect">
                  <a:avLst/>
                </a:prstGeom>
                <a:solidFill>
                  <a:srgbClr val="2994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5C9E187C-66C4-4396-AE74-478D80710D55}"/>
                    </a:ext>
                  </a:extLst>
                </p:cNvPr>
                <p:cNvSpPr/>
                <p:nvPr/>
              </p:nvSpPr>
              <p:spPr>
                <a:xfrm>
                  <a:off x="3629202" y="1626284"/>
                  <a:ext cx="548640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9E068A6-BE12-430A-A635-D351C97AA5CE}"/>
                  </a:ext>
                </a:extLst>
              </p:cNvPr>
              <p:cNvGrpSpPr/>
              <p:nvPr/>
            </p:nvGrpSpPr>
            <p:grpSpPr>
              <a:xfrm>
                <a:off x="1061875" y="4746095"/>
                <a:ext cx="1940916" cy="914400"/>
                <a:chOff x="1558077" y="1990665"/>
                <a:chExt cx="3657600" cy="914400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B67CD8E3-B321-401A-8C74-BA72C04CDE86}"/>
                    </a:ext>
                  </a:extLst>
                </p:cNvPr>
                <p:cNvSpPr/>
                <p:nvPr/>
              </p:nvSpPr>
              <p:spPr>
                <a:xfrm>
                  <a:off x="1558077" y="1990665"/>
                  <a:ext cx="2743200" cy="9144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Isosceles Triangle 53">
                  <a:extLst>
                    <a:ext uri="{FF2B5EF4-FFF2-40B4-BE49-F238E27FC236}">
                      <a16:creationId xmlns:a16="http://schemas.microsoft.com/office/drawing/2014/main" id="{6C12C436-D306-49AC-A336-400FFB9C099D}"/>
                    </a:ext>
                  </a:extLst>
                </p:cNvPr>
                <p:cNvSpPr/>
                <p:nvPr/>
              </p:nvSpPr>
              <p:spPr>
                <a:xfrm rot="10800000">
                  <a:off x="4301277" y="1990665"/>
                  <a:ext cx="914400" cy="914400"/>
                </a:xfrm>
                <a:prstGeom prst="triangle">
                  <a:avLst>
                    <a:gd name="adj" fmla="val 10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0C25C26E-A987-4C23-BED7-7345A1FD3014}"/>
                  </a:ext>
                </a:extLst>
              </p:cNvPr>
              <p:cNvGrpSpPr/>
              <p:nvPr/>
            </p:nvGrpSpPr>
            <p:grpSpPr>
              <a:xfrm>
                <a:off x="4674975" y="4746095"/>
                <a:ext cx="1940916" cy="914400"/>
                <a:chOff x="7501677" y="1982714"/>
                <a:chExt cx="3657600" cy="914400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F35580B0-0EC7-4925-BCC3-B3FC32708810}"/>
                    </a:ext>
                  </a:extLst>
                </p:cNvPr>
                <p:cNvSpPr/>
                <p:nvPr/>
              </p:nvSpPr>
              <p:spPr>
                <a:xfrm>
                  <a:off x="8416077" y="1982714"/>
                  <a:ext cx="2743200" cy="9144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Isosceles Triangle 49">
                  <a:extLst>
                    <a:ext uri="{FF2B5EF4-FFF2-40B4-BE49-F238E27FC236}">
                      <a16:creationId xmlns:a16="http://schemas.microsoft.com/office/drawing/2014/main" id="{4D35E3AB-AAE9-49EE-A6EE-6AE148A03895}"/>
                    </a:ext>
                  </a:extLst>
                </p:cNvPr>
                <p:cNvSpPr/>
                <p:nvPr/>
              </p:nvSpPr>
              <p:spPr>
                <a:xfrm rot="16200000">
                  <a:off x="7501677" y="1982714"/>
                  <a:ext cx="914400" cy="914400"/>
                </a:xfrm>
                <a:prstGeom prst="triangle">
                  <a:avLst>
                    <a:gd name="adj" fmla="val 10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7F62A0E-149B-4E8A-8FC3-E94D930C0020}"/>
                </a:ext>
              </a:extLst>
            </p:cNvPr>
            <p:cNvGrpSpPr/>
            <p:nvPr/>
          </p:nvGrpSpPr>
          <p:grpSpPr>
            <a:xfrm>
              <a:off x="7342313" y="4079207"/>
              <a:ext cx="1872685" cy="1477328"/>
              <a:chOff x="6157850" y="3830305"/>
              <a:chExt cx="1872685" cy="1477328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3E2BC18-BD70-48B0-BBCD-6D4BBEAF19E7}"/>
                  </a:ext>
                </a:extLst>
              </p:cNvPr>
              <p:cNvSpPr/>
              <p:nvPr/>
            </p:nvSpPr>
            <p:spPr>
              <a:xfrm>
                <a:off x="6157850" y="4991717"/>
                <a:ext cx="274320" cy="27432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1309EE6-C074-4414-964E-D787CC2921D5}"/>
                  </a:ext>
                </a:extLst>
              </p:cNvPr>
              <p:cNvSpPr txBox="1"/>
              <p:nvPr/>
            </p:nvSpPr>
            <p:spPr>
              <a:xfrm>
                <a:off x="6463273" y="3830305"/>
                <a:ext cx="1567262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100 nm Ge</a:t>
                </a:r>
              </a:p>
              <a:p>
                <a:endParaRPr lang="en-US" dirty="0"/>
              </a:p>
              <a:p>
                <a:r>
                  <a:rPr lang="en-US" dirty="0"/>
                  <a:t>30 nm SiNx</a:t>
                </a:r>
              </a:p>
              <a:p>
                <a:endParaRPr lang="en-US" dirty="0"/>
              </a:p>
              <a:p>
                <a:r>
                  <a:rPr lang="en-US" dirty="0"/>
                  <a:t>500 </a:t>
                </a:r>
                <a:r>
                  <a:rPr lang="el-GR" dirty="0"/>
                  <a:t>μ</a:t>
                </a:r>
                <a:r>
                  <a:rPr lang="en-US" dirty="0"/>
                  <a:t>m Si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8B5C503-4C5A-440D-B0C7-602729B6257D}"/>
                  </a:ext>
                </a:extLst>
              </p:cNvPr>
              <p:cNvSpPr/>
              <p:nvPr/>
            </p:nvSpPr>
            <p:spPr>
              <a:xfrm>
                <a:off x="6157850" y="4431809"/>
                <a:ext cx="274320" cy="274320"/>
              </a:xfrm>
              <a:prstGeom prst="rect">
                <a:avLst/>
              </a:prstGeom>
              <a:solidFill>
                <a:srgbClr val="29942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1B235D2-B9EC-4043-B28A-B94F4CED5082}"/>
                  </a:ext>
                </a:extLst>
              </p:cNvPr>
              <p:cNvSpPr/>
              <p:nvPr/>
            </p:nvSpPr>
            <p:spPr>
              <a:xfrm>
                <a:off x="6157850" y="3896197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0C4041D-AA33-4018-ABE6-7F57EB4396A3}"/>
                </a:ext>
              </a:extLst>
            </p:cNvPr>
            <p:cNvGrpSpPr/>
            <p:nvPr/>
          </p:nvGrpSpPr>
          <p:grpSpPr>
            <a:xfrm>
              <a:off x="3040115" y="3857050"/>
              <a:ext cx="1554480" cy="387994"/>
              <a:chOff x="2362627" y="465667"/>
              <a:chExt cx="1554480" cy="387994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EC1237-778E-4D4B-8702-F76CC279DD6F}"/>
                  </a:ext>
                </a:extLst>
              </p:cNvPr>
              <p:cNvSpPr txBox="1"/>
              <p:nvPr/>
            </p:nvSpPr>
            <p:spPr>
              <a:xfrm>
                <a:off x="2795195" y="465667"/>
                <a:ext cx="7232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 mm</a:t>
                </a: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CE2607F8-2CBE-4026-A5FF-DBB577D29B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2627" y="853661"/>
                <a:ext cx="155448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12EBC97-2A39-41DA-B43F-38487B45D884}"/>
                </a:ext>
              </a:extLst>
            </p:cNvPr>
            <p:cNvGrpSpPr/>
            <p:nvPr/>
          </p:nvGrpSpPr>
          <p:grpSpPr>
            <a:xfrm>
              <a:off x="1061875" y="3453740"/>
              <a:ext cx="5553512" cy="403310"/>
              <a:chOff x="384387" y="62357"/>
              <a:chExt cx="5553512" cy="403310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83C6E62-3C6A-4365-B74A-A5BA380C4B6D}"/>
                  </a:ext>
                </a:extLst>
              </p:cNvPr>
              <p:cNvSpPr txBox="1"/>
              <p:nvPr/>
            </p:nvSpPr>
            <p:spPr>
              <a:xfrm>
                <a:off x="2707830" y="62357"/>
                <a:ext cx="8980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7.5 mm</a:t>
                </a:r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7433824B-7CA1-4F60-A817-0DAFF35190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4387" y="445360"/>
                <a:ext cx="5553512" cy="2030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8408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523BB3-BCCC-410F-B400-4698BCB9A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60" y="1318918"/>
            <a:ext cx="11498280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504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3E6196-430E-437B-8BFD-88F2D2524C7A}"/>
              </a:ext>
            </a:extLst>
          </p:cNvPr>
          <p:cNvSpPr txBox="1"/>
          <p:nvPr/>
        </p:nvSpPr>
        <p:spPr>
          <a:xfrm>
            <a:off x="326571" y="270588"/>
            <a:ext cx="1948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Knife edge cartoon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87FB877-6A10-492B-9CB1-D1FABCC4B1E9}"/>
              </a:ext>
            </a:extLst>
          </p:cNvPr>
          <p:cNvGrpSpPr/>
          <p:nvPr/>
        </p:nvGrpSpPr>
        <p:grpSpPr>
          <a:xfrm>
            <a:off x="1539549" y="1810138"/>
            <a:ext cx="9112902" cy="3428999"/>
            <a:chOff x="1539549" y="1810138"/>
            <a:chExt cx="9112902" cy="342899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7C9D375-2F9D-44F8-B53E-6E8491268990}"/>
                </a:ext>
              </a:extLst>
            </p:cNvPr>
            <p:cNvGrpSpPr/>
            <p:nvPr/>
          </p:nvGrpSpPr>
          <p:grpSpPr>
            <a:xfrm>
              <a:off x="1539549" y="3181738"/>
              <a:ext cx="2743200" cy="1828800"/>
              <a:chOff x="625149" y="3321697"/>
              <a:chExt cx="3657600" cy="18288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AD3A70C-71FA-46DB-89CA-05F724509A10}"/>
                  </a:ext>
                </a:extLst>
              </p:cNvPr>
              <p:cNvSpPr/>
              <p:nvPr/>
            </p:nvSpPr>
            <p:spPr>
              <a:xfrm>
                <a:off x="625149" y="4236097"/>
                <a:ext cx="3657600" cy="91440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rgbClr val="FF0000">
                      <a:alpha val="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87FCBA1-6688-44DB-AE36-02DE5FF7A88D}"/>
                  </a:ext>
                </a:extLst>
              </p:cNvPr>
              <p:cNvSpPr/>
              <p:nvPr/>
            </p:nvSpPr>
            <p:spPr>
              <a:xfrm rot="10800000">
                <a:off x="625149" y="3321697"/>
                <a:ext cx="3657600" cy="91440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rgbClr val="FF0000">
                      <a:alpha val="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7616F464-449D-461C-AA4B-3A6CABBC76D5}"/>
                </a:ext>
              </a:extLst>
            </p:cNvPr>
            <p:cNvSpPr/>
            <p:nvPr/>
          </p:nvSpPr>
          <p:spPr>
            <a:xfrm rot="10800000">
              <a:off x="3825550" y="2267338"/>
              <a:ext cx="914400" cy="18288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CA5462F-E1CC-475F-8393-E136D7274E13}"/>
                </a:ext>
              </a:extLst>
            </p:cNvPr>
            <p:cNvSpPr/>
            <p:nvPr/>
          </p:nvSpPr>
          <p:spPr>
            <a:xfrm>
              <a:off x="4282750" y="4096137"/>
              <a:ext cx="2743200" cy="914400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rgbClr val="FF0000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0F2CD2A-4068-406D-A1E2-50C0547C81B9}"/>
                </a:ext>
              </a:extLst>
            </p:cNvPr>
            <p:cNvCxnSpPr/>
            <p:nvPr/>
          </p:nvCxnSpPr>
          <p:spPr>
            <a:xfrm>
              <a:off x="5225143" y="1810138"/>
              <a:ext cx="0" cy="1828800"/>
            </a:xfrm>
            <a:prstGeom prst="straightConnector1">
              <a:avLst/>
            </a:prstGeom>
            <a:ln w="63500">
              <a:solidFill>
                <a:srgbClr val="299429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71BE04-015B-4AF4-AFD2-D97AC816FC9F}"/>
                </a:ext>
              </a:extLst>
            </p:cNvPr>
            <p:cNvGrpSpPr/>
            <p:nvPr/>
          </p:nvGrpSpPr>
          <p:grpSpPr>
            <a:xfrm>
              <a:off x="7731968" y="2953137"/>
              <a:ext cx="2920483" cy="2286000"/>
              <a:chOff x="7716415" y="1101012"/>
              <a:chExt cx="2920483" cy="1567543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18F3D5D-7EA4-4783-A628-A6A8BFFF4BE6}"/>
                  </a:ext>
                </a:extLst>
              </p:cNvPr>
              <p:cNvSpPr/>
              <p:nvPr/>
            </p:nvSpPr>
            <p:spPr>
              <a:xfrm>
                <a:off x="8322906" y="1101012"/>
                <a:ext cx="2313992" cy="1567543"/>
              </a:xfrm>
              <a:prstGeom prst="rect">
                <a:avLst/>
              </a:prstGeom>
              <a:solidFill>
                <a:srgbClr val="AFAB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Isosceles Triangle 22">
                <a:extLst>
                  <a:ext uri="{FF2B5EF4-FFF2-40B4-BE49-F238E27FC236}">
                    <a16:creationId xmlns:a16="http://schemas.microsoft.com/office/drawing/2014/main" id="{86D3972E-93A5-4BC3-A9AB-B6C25FE25309}"/>
                  </a:ext>
                </a:extLst>
              </p:cNvPr>
              <p:cNvSpPr/>
              <p:nvPr/>
            </p:nvSpPr>
            <p:spPr>
              <a:xfrm rot="5400000">
                <a:off x="7648382" y="1169045"/>
                <a:ext cx="1567542" cy="1431476"/>
              </a:xfrm>
              <a:prstGeom prst="triangle">
                <a:avLst/>
              </a:prstGeom>
              <a:solidFill>
                <a:srgbClr val="AFAB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A280E8-499F-4A4E-8194-243B82C087A1}"/>
                </a:ext>
              </a:extLst>
            </p:cNvPr>
            <p:cNvSpPr txBox="1"/>
            <p:nvPr/>
          </p:nvSpPr>
          <p:spPr>
            <a:xfrm>
              <a:off x="8447706" y="3834526"/>
              <a:ext cx="212942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XUV detector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683AC5-4264-474C-9DAD-E79EA39C56F6}"/>
                </a:ext>
              </a:extLst>
            </p:cNvPr>
            <p:cNvSpPr txBox="1"/>
            <p:nvPr/>
          </p:nvSpPr>
          <p:spPr>
            <a:xfrm>
              <a:off x="2411859" y="3834526"/>
              <a:ext cx="80502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XUV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7555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3E6196-430E-437B-8BFD-88F2D2524C7A}"/>
              </a:ext>
            </a:extLst>
          </p:cNvPr>
          <p:cNvSpPr txBox="1"/>
          <p:nvPr/>
        </p:nvSpPr>
        <p:spPr>
          <a:xfrm>
            <a:off x="326571" y="270588"/>
            <a:ext cx="1948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Knife edge cartoon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475FA90-C6BF-470F-BF61-5BDC836B7AC6}"/>
              </a:ext>
            </a:extLst>
          </p:cNvPr>
          <p:cNvGrpSpPr/>
          <p:nvPr/>
        </p:nvGrpSpPr>
        <p:grpSpPr>
          <a:xfrm>
            <a:off x="50544" y="1539333"/>
            <a:ext cx="10654066" cy="4135700"/>
            <a:chOff x="50544" y="1539333"/>
            <a:chExt cx="10654066" cy="41357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7C9D375-2F9D-44F8-B53E-6E8491268990}"/>
                </a:ext>
              </a:extLst>
            </p:cNvPr>
            <p:cNvGrpSpPr/>
            <p:nvPr/>
          </p:nvGrpSpPr>
          <p:grpSpPr>
            <a:xfrm>
              <a:off x="50544" y="3181736"/>
              <a:ext cx="1828800" cy="1828800"/>
              <a:chOff x="625149" y="3321697"/>
              <a:chExt cx="3657600" cy="18288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AD3A70C-71FA-46DB-89CA-05F724509A10}"/>
                  </a:ext>
                </a:extLst>
              </p:cNvPr>
              <p:cNvSpPr/>
              <p:nvPr/>
            </p:nvSpPr>
            <p:spPr>
              <a:xfrm>
                <a:off x="625149" y="4236097"/>
                <a:ext cx="3657600" cy="91440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rgbClr val="FF0000">
                      <a:alpha val="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87FCBA1-6688-44DB-AE36-02DE5FF7A88D}"/>
                  </a:ext>
                </a:extLst>
              </p:cNvPr>
              <p:cNvSpPr/>
              <p:nvPr/>
            </p:nvSpPr>
            <p:spPr>
              <a:xfrm rot="10800000">
                <a:off x="625149" y="3321697"/>
                <a:ext cx="3657600" cy="91440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rgbClr val="FF0000">
                      <a:alpha val="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683AC5-4264-474C-9DAD-E79EA39C56F6}"/>
                </a:ext>
              </a:extLst>
            </p:cNvPr>
            <p:cNvSpPr txBox="1"/>
            <p:nvPr/>
          </p:nvSpPr>
          <p:spPr>
            <a:xfrm>
              <a:off x="541798" y="3834526"/>
              <a:ext cx="80502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XUV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6EA1EE2-2DB1-45E0-AC33-911B33684E3E}"/>
                </a:ext>
              </a:extLst>
            </p:cNvPr>
            <p:cNvSpPr/>
            <p:nvPr/>
          </p:nvSpPr>
          <p:spPr>
            <a:xfrm>
              <a:off x="1858737" y="2636506"/>
              <a:ext cx="765110" cy="2839751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70F8168-F9AF-4F43-B864-D70AA78FD6BD}"/>
                </a:ext>
              </a:extLst>
            </p:cNvPr>
            <p:cNvSpPr txBox="1"/>
            <p:nvPr/>
          </p:nvSpPr>
          <p:spPr>
            <a:xfrm>
              <a:off x="1891743" y="2047055"/>
              <a:ext cx="66717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EM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5449053-6596-4317-878B-BA69E08AC1D7}"/>
                </a:ext>
              </a:extLst>
            </p:cNvPr>
            <p:cNvGrpSpPr/>
            <p:nvPr/>
          </p:nvGrpSpPr>
          <p:grpSpPr>
            <a:xfrm>
              <a:off x="2623847" y="3252524"/>
              <a:ext cx="3376254" cy="1828800"/>
              <a:chOff x="2623847" y="3181736"/>
              <a:chExt cx="2743200" cy="1828800"/>
            </a:xfrm>
          </p:grpSpPr>
          <p:sp>
            <p:nvSpPr>
              <p:cNvPr id="14" name="Isosceles Triangle 13">
                <a:extLst>
                  <a:ext uri="{FF2B5EF4-FFF2-40B4-BE49-F238E27FC236}">
                    <a16:creationId xmlns:a16="http://schemas.microsoft.com/office/drawing/2014/main" id="{A23BACFA-294B-4014-8940-9B8B6B992F88}"/>
                  </a:ext>
                </a:extLst>
              </p:cNvPr>
              <p:cNvSpPr/>
              <p:nvPr/>
            </p:nvSpPr>
            <p:spPr>
              <a:xfrm rot="5400000">
                <a:off x="3538247" y="2267336"/>
                <a:ext cx="914400" cy="2743200"/>
              </a:xfrm>
              <a:prstGeom prst="triangle">
                <a:avLst>
                  <a:gd name="adj" fmla="val 100000"/>
                </a:avLst>
              </a:prstGeom>
              <a:gradFill>
                <a:gsLst>
                  <a:gs pos="0">
                    <a:srgbClr val="FF0000"/>
                  </a:gs>
                  <a:gs pos="100000">
                    <a:srgbClr val="FF0000">
                      <a:alpha val="0"/>
                    </a:srgb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Isosceles Triangle 24">
                <a:extLst>
                  <a:ext uri="{FF2B5EF4-FFF2-40B4-BE49-F238E27FC236}">
                    <a16:creationId xmlns:a16="http://schemas.microsoft.com/office/drawing/2014/main" id="{80CB0347-5B40-4517-A9BD-36CAFDC067AE}"/>
                  </a:ext>
                </a:extLst>
              </p:cNvPr>
              <p:cNvSpPr/>
              <p:nvPr/>
            </p:nvSpPr>
            <p:spPr>
              <a:xfrm rot="16200000" flipV="1">
                <a:off x="3538247" y="3181736"/>
                <a:ext cx="914400" cy="2743200"/>
              </a:xfrm>
              <a:prstGeom prst="triangle">
                <a:avLst>
                  <a:gd name="adj" fmla="val 100000"/>
                </a:avLst>
              </a:prstGeom>
              <a:gradFill>
                <a:gsLst>
                  <a:gs pos="0">
                    <a:srgbClr val="FF0000"/>
                  </a:gs>
                  <a:gs pos="100000">
                    <a:srgbClr val="FF0000">
                      <a:alpha val="0"/>
                    </a:srgb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EADEDE-77D2-4C10-95A4-84796BDE6075}"/>
                </a:ext>
              </a:extLst>
            </p:cNvPr>
            <p:cNvGrpSpPr/>
            <p:nvPr/>
          </p:nvGrpSpPr>
          <p:grpSpPr>
            <a:xfrm>
              <a:off x="4407873" y="3252524"/>
              <a:ext cx="3376254" cy="1828800"/>
              <a:chOff x="4407873" y="3252524"/>
              <a:chExt cx="3376254" cy="1828800"/>
            </a:xfrm>
          </p:grpSpPr>
          <p:sp>
            <p:nvSpPr>
              <p:cNvPr id="33" name="Isosceles Triangle 32">
                <a:extLst>
                  <a:ext uri="{FF2B5EF4-FFF2-40B4-BE49-F238E27FC236}">
                    <a16:creationId xmlns:a16="http://schemas.microsoft.com/office/drawing/2014/main" id="{2038F4A3-B323-4414-AE35-CB7D20EFCA2D}"/>
                  </a:ext>
                </a:extLst>
              </p:cNvPr>
              <p:cNvSpPr/>
              <p:nvPr/>
            </p:nvSpPr>
            <p:spPr>
              <a:xfrm rot="16200000">
                <a:off x="5638800" y="2935997"/>
                <a:ext cx="914400" cy="3376254"/>
              </a:xfrm>
              <a:prstGeom prst="triangle">
                <a:avLst>
                  <a:gd name="adj" fmla="val 100000"/>
                </a:avLst>
              </a:prstGeom>
              <a:gradFill>
                <a:gsLst>
                  <a:gs pos="0">
                    <a:srgbClr val="FF0000"/>
                  </a:gs>
                  <a:gs pos="100000">
                    <a:srgbClr val="FF0000">
                      <a:alpha val="0"/>
                    </a:srgb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Isosceles Triangle 34">
                <a:extLst>
                  <a:ext uri="{FF2B5EF4-FFF2-40B4-BE49-F238E27FC236}">
                    <a16:creationId xmlns:a16="http://schemas.microsoft.com/office/drawing/2014/main" id="{B8F5706C-ADD6-4364-80A5-1575E1ACA34D}"/>
                  </a:ext>
                </a:extLst>
              </p:cNvPr>
              <p:cNvSpPr/>
              <p:nvPr/>
            </p:nvSpPr>
            <p:spPr>
              <a:xfrm rot="5400000" flipV="1">
                <a:off x="5638800" y="2021597"/>
                <a:ext cx="914400" cy="3376254"/>
              </a:xfrm>
              <a:prstGeom prst="triangle">
                <a:avLst>
                  <a:gd name="adj" fmla="val 100000"/>
                </a:avLst>
              </a:prstGeom>
              <a:gradFill>
                <a:gsLst>
                  <a:gs pos="0">
                    <a:srgbClr val="FF0000"/>
                  </a:gs>
                  <a:gs pos="100000">
                    <a:srgbClr val="FF0000">
                      <a:alpha val="0"/>
                    </a:srgb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641D07A-BC4A-47E3-8F30-04023E209FD6}"/>
                </a:ext>
              </a:extLst>
            </p:cNvPr>
            <p:cNvGrpSpPr/>
            <p:nvPr/>
          </p:nvGrpSpPr>
          <p:grpSpPr>
            <a:xfrm>
              <a:off x="5126217" y="2267635"/>
              <a:ext cx="4058000" cy="1828800"/>
              <a:chOff x="4969996" y="1600200"/>
              <a:chExt cx="4058000" cy="18288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4C3A706-AD3A-4DB9-B466-932779E278BE}"/>
                  </a:ext>
                </a:extLst>
              </p:cNvPr>
              <p:cNvSpPr/>
              <p:nvPr/>
            </p:nvSpPr>
            <p:spPr>
              <a:xfrm>
                <a:off x="5427196" y="2394324"/>
                <a:ext cx="3600800" cy="10091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Isosceles Triangle 5">
                <a:extLst>
                  <a:ext uri="{FF2B5EF4-FFF2-40B4-BE49-F238E27FC236}">
                    <a16:creationId xmlns:a16="http://schemas.microsoft.com/office/drawing/2014/main" id="{7616F464-449D-461C-AA4B-3A6CABBC76D5}"/>
                  </a:ext>
                </a:extLst>
              </p:cNvPr>
              <p:cNvSpPr/>
              <p:nvPr/>
            </p:nvSpPr>
            <p:spPr>
              <a:xfrm rot="10800000">
                <a:off x="4969996" y="1600200"/>
                <a:ext cx="914400" cy="18288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57717D8-AFCA-4A99-814C-613D94041645}"/>
                </a:ext>
              </a:extLst>
            </p:cNvPr>
            <p:cNvGrpSpPr/>
            <p:nvPr/>
          </p:nvGrpSpPr>
          <p:grpSpPr>
            <a:xfrm>
              <a:off x="7784127" y="3023923"/>
              <a:ext cx="2920483" cy="2286000"/>
              <a:chOff x="7731968" y="2953137"/>
              <a:chExt cx="2920483" cy="2286000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0571BE04-015B-4AF4-AFD2-D97AC816FC9F}"/>
                  </a:ext>
                </a:extLst>
              </p:cNvPr>
              <p:cNvGrpSpPr/>
              <p:nvPr/>
            </p:nvGrpSpPr>
            <p:grpSpPr>
              <a:xfrm>
                <a:off x="7731968" y="2953137"/>
                <a:ext cx="2920483" cy="2286000"/>
                <a:chOff x="7716415" y="1101012"/>
                <a:chExt cx="2920483" cy="1567543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B18F3D5D-7EA4-4783-A628-A6A8BFFF4BE6}"/>
                    </a:ext>
                  </a:extLst>
                </p:cNvPr>
                <p:cNvSpPr/>
                <p:nvPr/>
              </p:nvSpPr>
              <p:spPr>
                <a:xfrm>
                  <a:off x="8322906" y="1101012"/>
                  <a:ext cx="2313992" cy="1567543"/>
                </a:xfrm>
                <a:prstGeom prst="rect">
                  <a:avLst/>
                </a:prstGeom>
                <a:solidFill>
                  <a:srgbClr val="AFABA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" name="Isosceles Triangle 22">
                  <a:extLst>
                    <a:ext uri="{FF2B5EF4-FFF2-40B4-BE49-F238E27FC236}">
                      <a16:creationId xmlns:a16="http://schemas.microsoft.com/office/drawing/2014/main" id="{86D3972E-93A5-4BC3-A9AB-B6C25FE25309}"/>
                    </a:ext>
                  </a:extLst>
                </p:cNvPr>
                <p:cNvSpPr/>
                <p:nvPr/>
              </p:nvSpPr>
              <p:spPr>
                <a:xfrm rot="5400000">
                  <a:off x="7648382" y="1169045"/>
                  <a:ext cx="1567542" cy="1431476"/>
                </a:xfrm>
                <a:prstGeom prst="triangle">
                  <a:avLst/>
                </a:prstGeom>
                <a:solidFill>
                  <a:srgbClr val="AFABA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9A280E8-499F-4A4E-8194-243B82C087A1}"/>
                  </a:ext>
                </a:extLst>
              </p:cNvPr>
              <p:cNvSpPr txBox="1"/>
              <p:nvPr/>
            </p:nvSpPr>
            <p:spPr>
              <a:xfrm>
                <a:off x="8447706" y="3834526"/>
                <a:ext cx="212942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XUV detector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888C780-938F-4434-9AAF-3E5F7C179D3C}"/>
                </a:ext>
              </a:extLst>
            </p:cNvPr>
            <p:cNvGrpSpPr/>
            <p:nvPr/>
          </p:nvGrpSpPr>
          <p:grpSpPr>
            <a:xfrm>
              <a:off x="6240435" y="1539333"/>
              <a:ext cx="1454327" cy="1806915"/>
              <a:chOff x="7045538" y="863664"/>
              <a:chExt cx="1454327" cy="180691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A65F1B04-693E-4BA1-A3BE-DBF20695B39C}"/>
                      </a:ext>
                    </a:extLst>
                  </p:cNvPr>
                  <p:cNvSpPr txBox="1"/>
                  <p:nvPr/>
                </p:nvSpPr>
                <p:spPr>
                  <a:xfrm>
                    <a:off x="7301320" y="2147359"/>
                    <a:ext cx="468077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A65F1B04-693E-4BA1-A3BE-DBF20695B3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01320" y="2147359"/>
                    <a:ext cx="468077" cy="52322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C75D9790-E7B5-4276-83AF-5CA948DDDD7F}"/>
                      </a:ext>
                    </a:extLst>
                  </p:cNvPr>
                  <p:cNvSpPr txBox="1"/>
                  <p:nvPr/>
                </p:nvSpPr>
                <p:spPr>
                  <a:xfrm>
                    <a:off x="8174135" y="1411070"/>
                    <a:ext cx="32573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C75D9790-E7B5-4276-83AF-5CA948DDDD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74135" y="1411070"/>
                    <a:ext cx="325730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64A0BADC-7840-475E-AC0C-9B057495CA3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991016" y="1519263"/>
                <a:ext cx="0" cy="914400"/>
              </a:xfrm>
              <a:prstGeom prst="straightConnector1">
                <a:avLst/>
              </a:prstGeom>
              <a:ln w="63500">
                <a:solidFill>
                  <a:srgbClr val="299429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A36F4E3A-9E89-4569-8E97-E6D3DDB1EE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45538" y="1948061"/>
                <a:ext cx="511564" cy="581650"/>
              </a:xfrm>
              <a:prstGeom prst="straightConnector1">
                <a:avLst/>
              </a:prstGeom>
              <a:ln w="63500">
                <a:solidFill>
                  <a:srgbClr val="299429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3ED6CFF8-A9FE-4EEE-A8DD-2D1562002C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3816" y="1062063"/>
                <a:ext cx="0" cy="914400"/>
              </a:xfrm>
              <a:prstGeom prst="straightConnector1">
                <a:avLst/>
              </a:prstGeom>
              <a:ln w="63500">
                <a:solidFill>
                  <a:srgbClr val="299429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C21DB03-E350-434E-9866-6E0A41B0547D}"/>
                      </a:ext>
                    </a:extLst>
                  </p:cNvPr>
                  <p:cNvSpPr txBox="1"/>
                  <p:nvPr/>
                </p:nvSpPr>
                <p:spPr>
                  <a:xfrm>
                    <a:off x="7666505" y="863664"/>
                    <a:ext cx="47295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C21DB03-E350-434E-9866-6E0A41B054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6505" y="863664"/>
                    <a:ext cx="472950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078C972-C317-4DF0-BC0C-EBFD2734E837}"/>
                </a:ext>
              </a:extLst>
            </p:cNvPr>
            <p:cNvCxnSpPr/>
            <p:nvPr/>
          </p:nvCxnSpPr>
          <p:spPr>
            <a:xfrm>
              <a:off x="5213784" y="3332864"/>
              <a:ext cx="0" cy="1828800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79D95DA-40F8-435A-8ECD-3A129C8F5C44}"/>
                    </a:ext>
                  </a:extLst>
                </p:cNvPr>
                <p:cNvSpPr txBox="1"/>
                <p:nvPr/>
              </p:nvSpPr>
              <p:spPr>
                <a:xfrm>
                  <a:off x="5007742" y="5151813"/>
                  <a:ext cx="32573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79D95DA-40F8-435A-8ECD-3A129C8F5C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7742" y="5151813"/>
                  <a:ext cx="325730" cy="523220"/>
                </a:xfrm>
                <a:prstGeom prst="rect">
                  <a:avLst/>
                </a:prstGeom>
                <a:blipFill>
                  <a:blip r:embed="rId5"/>
                  <a:stretch>
                    <a:fillRect r="-185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44919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4986</TotalTime>
  <Words>390</Words>
  <Application>Microsoft Office PowerPoint</Application>
  <PresentationFormat>Widescreen</PresentationFormat>
  <Paragraphs>133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Helvetica Neue</vt:lpstr>
      <vt:lpstr>Office Theme</vt:lpstr>
      <vt:lpstr>Chapter 3 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 figures</dc:title>
  <dc:creator>Greg Smith</dc:creator>
  <cp:lastModifiedBy>greg</cp:lastModifiedBy>
  <cp:revision>70</cp:revision>
  <cp:lastPrinted>2019-12-05T20:30:17Z</cp:lastPrinted>
  <dcterms:created xsi:type="dcterms:W3CDTF">2019-11-12T14:46:09Z</dcterms:created>
  <dcterms:modified xsi:type="dcterms:W3CDTF">2019-12-05T21:03:43Z</dcterms:modified>
</cp:coreProperties>
</file>